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82" r:id="rId2"/>
    <p:sldId id="328" r:id="rId3"/>
    <p:sldId id="329" r:id="rId4"/>
    <p:sldId id="330" r:id="rId5"/>
    <p:sldId id="331" r:id="rId6"/>
    <p:sldId id="332" r:id="rId7"/>
    <p:sldId id="333" r:id="rId8"/>
    <p:sldId id="338" r:id="rId9"/>
    <p:sldId id="339" r:id="rId10"/>
    <p:sldId id="343" r:id="rId11"/>
    <p:sldId id="335" r:id="rId12"/>
    <p:sldId id="336" r:id="rId13"/>
    <p:sldId id="337" r:id="rId14"/>
    <p:sldId id="334" r:id="rId15"/>
    <p:sldId id="341" r:id="rId16"/>
    <p:sldId id="342" r:id="rId17"/>
    <p:sldId id="347" r:id="rId18"/>
    <p:sldId id="344" r:id="rId19"/>
    <p:sldId id="345" r:id="rId20"/>
    <p:sldId id="346" r:id="rId21"/>
    <p:sldId id="348" r:id="rId22"/>
    <p:sldId id="349" r:id="rId23"/>
    <p:sldId id="350" r:id="rId24"/>
    <p:sldId id="351" r:id="rId25"/>
    <p:sldId id="35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93"/>
    <p:restoredTop sz="94672"/>
  </p:normalViewPr>
  <p:slideViewPr>
    <p:cSldViewPr snapToGrid="0" snapToObjects="1">
      <p:cViewPr varScale="1">
        <p:scale>
          <a:sx n="138" d="100"/>
          <a:sy n="138" d="100"/>
        </p:scale>
        <p:origin x="20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3/31/20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3/31/20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3/31/20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3/31/20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3/31/20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3/31/20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3/31/20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3/31/20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3/31/20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3/31/20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3/31/20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3/31/20</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EBA0-F4FB-0048-8F3D-BD218463FF20}"/>
              </a:ext>
            </a:extLst>
          </p:cNvPr>
          <p:cNvSpPr>
            <a:spLocks noGrp="1"/>
          </p:cNvSpPr>
          <p:nvPr>
            <p:ph type="ctrTitle"/>
          </p:nvPr>
        </p:nvSpPr>
        <p:spPr/>
        <p:txBody>
          <a:bodyPr/>
          <a:lstStyle/>
          <a:p>
            <a:r>
              <a:rPr lang="en-US" dirty="0"/>
              <a:t>Zirconium Cladding</a:t>
            </a:r>
          </a:p>
        </p:txBody>
      </p:sp>
      <p:sp>
        <p:nvSpPr>
          <p:cNvPr id="3" name="Subtitle 2">
            <a:extLst>
              <a:ext uri="{FF2B5EF4-FFF2-40B4-BE49-F238E27FC236}">
                <a16:creationId xmlns:a16="http://schemas.microsoft.com/office/drawing/2014/main" id="{768DE25D-10FF-1D41-9E49-CCD029714F59}"/>
              </a:ext>
            </a:extLst>
          </p:cNvPr>
          <p:cNvSpPr>
            <a:spLocks noGrp="1"/>
          </p:cNvSpPr>
          <p:nvPr>
            <p:ph type="subTitle" idx="1"/>
          </p:nvPr>
        </p:nvSpPr>
        <p:spPr/>
        <p:txBody>
          <a:bodyPr/>
          <a:lstStyle/>
          <a:p>
            <a:r>
              <a:rPr lang="en-US" dirty="0"/>
              <a:t>NE 591</a:t>
            </a:r>
          </a:p>
        </p:txBody>
      </p:sp>
      <p:sp>
        <p:nvSpPr>
          <p:cNvPr id="4" name="Slide Number Placeholder 3">
            <a:extLst>
              <a:ext uri="{FF2B5EF4-FFF2-40B4-BE49-F238E27FC236}">
                <a16:creationId xmlns:a16="http://schemas.microsoft.com/office/drawing/2014/main" id="{128EED92-2B94-B04B-ACF3-199640B45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82176-A547-F94B-AC51-D6E9C882CB8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80909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C-B094-144C-A6D3-582E33D34B64}"/>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FFCC957F-9A49-9F46-9269-6D4FA2D96882}"/>
              </a:ext>
            </a:extLst>
          </p:cNvPr>
          <p:cNvSpPr>
            <a:spLocks noGrp="1"/>
          </p:cNvSpPr>
          <p:nvPr>
            <p:ph idx="1"/>
          </p:nvPr>
        </p:nvSpPr>
        <p:spPr>
          <a:xfrm>
            <a:off x="609600" y="2160495"/>
            <a:ext cx="4304145" cy="3965670"/>
          </a:xfrm>
        </p:spPr>
        <p:txBody>
          <a:bodyPr/>
          <a:lstStyle/>
          <a:p>
            <a:r>
              <a:rPr lang="en-US" dirty="0">
                <a:latin typeface="Arial" charset="0"/>
                <a:cs typeface="Arial" charset="0"/>
              </a:rPr>
              <a:t>Higher temperature leads to earlier breakaway and higher growth</a:t>
            </a:r>
          </a:p>
          <a:p>
            <a:r>
              <a:rPr lang="en-US" dirty="0">
                <a:latin typeface="Arial" charset="0"/>
                <a:cs typeface="Arial" charset="0"/>
              </a:rPr>
              <a:t>Higher temperature adds mobility to defects, allowing them to diffuse faster, form clusters, and exacerbate the defect cluster induced anisotropic growth</a:t>
            </a:r>
            <a:endParaRPr lang="en-US" dirty="0"/>
          </a:p>
        </p:txBody>
      </p:sp>
      <p:sp>
        <p:nvSpPr>
          <p:cNvPr id="4" name="Slide Number Placeholder 3">
            <a:extLst>
              <a:ext uri="{FF2B5EF4-FFF2-40B4-BE49-F238E27FC236}">
                <a16:creationId xmlns:a16="http://schemas.microsoft.com/office/drawing/2014/main" id="{4F14E6D2-4682-8049-B47C-D5421F5EC6FC}"/>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2">
            <a:extLst>
              <a:ext uri="{FF2B5EF4-FFF2-40B4-BE49-F238E27FC236}">
                <a16:creationId xmlns:a16="http://schemas.microsoft.com/office/drawing/2014/main" id="{F1DFF302-98CC-1447-97BA-C100AFD9E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562" y="2086604"/>
            <a:ext cx="5906838" cy="43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352723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90B8-D9FF-6D47-BCAE-C63C8C41BBB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A0E09CED-0D25-1941-9AD8-1AAFF7D07C49}"/>
              </a:ext>
            </a:extLst>
          </p:cNvPr>
          <p:cNvSpPr>
            <a:spLocks noGrp="1"/>
          </p:cNvSpPr>
          <p:nvPr>
            <p:ph idx="1"/>
          </p:nvPr>
        </p:nvSpPr>
        <p:spPr/>
        <p:txBody>
          <a:bodyPr/>
          <a:lstStyle/>
          <a:p>
            <a:r>
              <a:rPr lang="en-US" dirty="0"/>
              <a:t>Empirical models have been developed for thermal and irradiation creep of Zircaloy</a:t>
            </a:r>
          </a:p>
          <a:p>
            <a:r>
              <a:rPr lang="en-US" dirty="0"/>
              <a:t>Both based on the Von Mises stress</a:t>
            </a:r>
          </a:p>
          <a:p>
            <a:endParaRPr lang="en-US" dirty="0"/>
          </a:p>
          <a:p>
            <a:r>
              <a:rPr lang="en-US" dirty="0"/>
              <a:t>Thermal Creep</a:t>
            </a:r>
          </a:p>
          <a:p>
            <a:pPr lvl="1"/>
            <a:r>
              <a:rPr lang="en-US" sz="1800" dirty="0"/>
              <a:t>With A</a:t>
            </a:r>
            <a:r>
              <a:rPr lang="en-US" sz="1800" baseline="-25000" dirty="0"/>
              <a:t>0</a:t>
            </a:r>
            <a:r>
              <a:rPr lang="en-US" sz="1800" dirty="0"/>
              <a:t> = </a:t>
            </a:r>
            <a:r>
              <a:rPr lang="fi-FI" sz="1800" dirty="0"/>
              <a:t>3.14 × 10</a:t>
            </a:r>
            <a:r>
              <a:rPr lang="fi-FI" sz="1800" baseline="30000" dirty="0"/>
              <a:t>24</a:t>
            </a:r>
            <a:r>
              <a:rPr lang="fi-FI" sz="1800" dirty="0"/>
              <a:t> (1/s); </a:t>
            </a:r>
            <a:r>
              <a:rPr lang="fi-FI" sz="1800" dirty="0" err="1"/>
              <a:t>shear</a:t>
            </a:r>
            <a:r>
              <a:rPr lang="fi-FI" sz="1800" dirty="0"/>
              <a:t> </a:t>
            </a:r>
            <a:r>
              <a:rPr lang="fi-FI" sz="1800" dirty="0" err="1"/>
              <a:t>modulus</a:t>
            </a:r>
            <a:r>
              <a:rPr lang="fi-FI" sz="1800" dirty="0"/>
              <a:t> G = 4.2519 × 10</a:t>
            </a:r>
            <a:r>
              <a:rPr lang="fi-FI" sz="1800" baseline="30000" dirty="0"/>
              <a:t>10 </a:t>
            </a:r>
            <a:r>
              <a:rPr lang="fi-FI" sz="1800" dirty="0"/>
              <a:t>− 2.2185 × 10</a:t>
            </a:r>
            <a:r>
              <a:rPr lang="fi-FI" sz="1800" baseline="30000" dirty="0"/>
              <a:t>7</a:t>
            </a:r>
            <a:r>
              <a:rPr lang="fi-FI" sz="1800" i="1" dirty="0"/>
              <a:t>T </a:t>
            </a:r>
            <a:r>
              <a:rPr lang="fi-FI" sz="1800" dirty="0" err="1"/>
              <a:t>Pa</a:t>
            </a:r>
            <a:r>
              <a:rPr lang="fi-FI" sz="1800" dirty="0"/>
              <a:t>; n = 5; Q = </a:t>
            </a:r>
            <a:r>
              <a:rPr lang="hr-HR" sz="1800" dirty="0"/>
              <a:t>2.7 </a:t>
            </a:r>
            <a:r>
              <a:rPr lang="fi-FI" sz="1800" dirty="0"/>
              <a:t>× 10</a:t>
            </a:r>
            <a:r>
              <a:rPr lang="fi-FI" sz="1800" baseline="30000" dirty="0"/>
              <a:t>5</a:t>
            </a:r>
            <a:r>
              <a:rPr lang="fi-FI" sz="1800" dirty="0"/>
              <a:t> J/mol</a:t>
            </a:r>
          </a:p>
          <a:p>
            <a:r>
              <a:rPr lang="fi-FI" sz="2000" dirty="0" err="1"/>
              <a:t>Irradiation</a:t>
            </a:r>
            <a:r>
              <a:rPr lang="fi-FI" sz="2000" dirty="0"/>
              <a:t> </a:t>
            </a:r>
            <a:r>
              <a:rPr lang="fi-FI" sz="2000" dirty="0" err="1"/>
              <a:t>Creep</a:t>
            </a:r>
            <a:endParaRPr lang="fi-FI" sz="2000" dirty="0"/>
          </a:p>
          <a:p>
            <a:pPr lvl="1"/>
            <a:r>
              <a:rPr lang="en-US" sz="1800" dirty="0">
                <a:latin typeface="Symbol" pitchFamily="2" charset="2"/>
              </a:rPr>
              <a:t>j</a:t>
            </a:r>
            <a:r>
              <a:rPr lang="en-US" sz="1800" dirty="0"/>
              <a:t> is the fast neutron flux n/(cm</a:t>
            </a:r>
            <a:r>
              <a:rPr lang="en-US" sz="1800" baseline="30000" dirty="0"/>
              <a:t>2 </a:t>
            </a:r>
            <a:r>
              <a:rPr lang="en-US" sz="1800" dirty="0"/>
              <a:t>s) = 3E11xLHR n/(cm</a:t>
            </a:r>
            <a:r>
              <a:rPr lang="en-US" sz="1800" baseline="30000" dirty="0"/>
              <a:t>2</a:t>
            </a:r>
            <a:r>
              <a:rPr lang="en-US" sz="1800" dirty="0"/>
              <a:t>-s)</a:t>
            </a:r>
          </a:p>
          <a:p>
            <a:pPr lvl="1"/>
            <a:r>
              <a:rPr lang="en-US" sz="1800" dirty="0"/>
              <a:t>Note that SRA stands for stress relief annealed</a:t>
            </a:r>
          </a:p>
          <a:p>
            <a:pPr lvl="1"/>
            <a:r>
              <a:rPr lang="en-US" sz="1800" dirty="0"/>
              <a:t>RXA for recrystallization annealed</a:t>
            </a:r>
          </a:p>
          <a:p>
            <a:pPr lvl="1"/>
            <a:r>
              <a:rPr lang="en-US" sz="1800" dirty="0"/>
              <a:t>PRXA stands for partially recrystallization annealed</a:t>
            </a:r>
            <a:endParaRPr lang="fi-FI" sz="1800" dirty="0"/>
          </a:p>
        </p:txBody>
      </p:sp>
      <p:sp>
        <p:nvSpPr>
          <p:cNvPr id="4" name="Slide Number Placeholder 3">
            <a:extLst>
              <a:ext uri="{FF2B5EF4-FFF2-40B4-BE49-F238E27FC236}">
                <a16:creationId xmlns:a16="http://schemas.microsoft.com/office/drawing/2014/main" id="{6B8B4C65-5205-DB47-941B-A34C277E32C0}"/>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descr="latex-image-1.pdf">
            <a:extLst>
              <a:ext uri="{FF2B5EF4-FFF2-40B4-BE49-F238E27FC236}">
                <a16:creationId xmlns:a16="http://schemas.microsoft.com/office/drawing/2014/main" id="{603ECAC3-6702-B84F-A250-96932A0A4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27" y="3880455"/>
            <a:ext cx="2057400" cy="342900"/>
          </a:xfrm>
          <a:prstGeom prst="rect">
            <a:avLst/>
          </a:prstGeom>
        </p:spPr>
      </p:pic>
      <p:pic>
        <p:nvPicPr>
          <p:cNvPr id="6" name="Picture 5" descr="latex-image-1.pdf">
            <a:extLst>
              <a:ext uri="{FF2B5EF4-FFF2-40B4-BE49-F238E27FC236}">
                <a16:creationId xmlns:a16="http://schemas.microsoft.com/office/drawing/2014/main" id="{421BCE97-B071-8946-A760-68910F11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472" y="3413103"/>
            <a:ext cx="7493000" cy="419100"/>
          </a:xfrm>
          <a:prstGeom prst="rect">
            <a:avLst/>
          </a:prstGeom>
        </p:spPr>
      </p:pic>
      <p:pic>
        <p:nvPicPr>
          <p:cNvPr id="7" name="Picture 6" descr="latex-image-1.pdf">
            <a:extLst>
              <a:ext uri="{FF2B5EF4-FFF2-40B4-BE49-F238E27FC236}">
                <a16:creationId xmlns:a16="http://schemas.microsoft.com/office/drawing/2014/main" id="{598D827D-1262-6C43-A911-D08AB4425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161" y="5010816"/>
            <a:ext cx="1714500" cy="254000"/>
          </a:xfrm>
          <a:prstGeom prst="rect">
            <a:avLst/>
          </a:prstGeom>
        </p:spPr>
      </p:pic>
      <p:pic>
        <p:nvPicPr>
          <p:cNvPr id="8" name="Picture 7">
            <a:extLst>
              <a:ext uri="{FF2B5EF4-FFF2-40B4-BE49-F238E27FC236}">
                <a16:creationId xmlns:a16="http://schemas.microsoft.com/office/drawing/2014/main" id="{2C0A5B51-2A5E-7D49-AAE5-C4753B97A705}"/>
              </a:ext>
            </a:extLst>
          </p:cNvPr>
          <p:cNvPicPr>
            <a:picLocks noChangeAspect="1"/>
          </p:cNvPicPr>
          <p:nvPr/>
        </p:nvPicPr>
        <p:blipFill>
          <a:blip r:embed="rId5"/>
          <a:stretch>
            <a:fillRect/>
          </a:stretch>
        </p:blipFill>
        <p:spPr>
          <a:xfrm>
            <a:off x="7956569" y="5010816"/>
            <a:ext cx="2923805" cy="1110666"/>
          </a:xfrm>
          <a:prstGeom prst="rect">
            <a:avLst/>
          </a:prstGeom>
        </p:spPr>
      </p:pic>
    </p:spTree>
    <p:extLst>
      <p:ext uri="{BB962C8B-B14F-4D97-AF65-F5344CB8AC3E}">
        <p14:creationId xmlns:p14="http://schemas.microsoft.com/office/powerpoint/2010/main" val="3690159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2F4-9AF0-5441-88F2-42504C5DC5DE}"/>
              </a:ext>
            </a:extLst>
          </p:cNvPr>
          <p:cNvSpPr>
            <a:spLocks noGrp="1"/>
          </p:cNvSpPr>
          <p:nvPr>
            <p:ph type="title"/>
          </p:nvPr>
        </p:nvSpPr>
        <p:spPr/>
        <p:txBody>
          <a:bodyPr/>
          <a:lstStyle/>
          <a:p>
            <a:r>
              <a:rPr lang="en-US" dirty="0"/>
              <a:t>Creep Example</a:t>
            </a:r>
          </a:p>
        </p:txBody>
      </p:sp>
      <p:sp>
        <p:nvSpPr>
          <p:cNvPr id="3" name="Content Placeholder 2">
            <a:extLst>
              <a:ext uri="{FF2B5EF4-FFF2-40B4-BE49-F238E27FC236}">
                <a16:creationId xmlns:a16="http://schemas.microsoft.com/office/drawing/2014/main" id="{7E7761D5-3235-AD4C-93EE-EBFD80AD518E}"/>
              </a:ext>
            </a:extLst>
          </p:cNvPr>
          <p:cNvSpPr>
            <a:spLocks noGrp="1"/>
          </p:cNvSpPr>
          <p:nvPr>
            <p:ph idx="1"/>
          </p:nvPr>
        </p:nvSpPr>
        <p:spPr>
          <a:xfrm>
            <a:off x="609599" y="2160495"/>
            <a:ext cx="7555345" cy="4268014"/>
          </a:xfrm>
        </p:spPr>
        <p:txBody>
          <a:bodyPr>
            <a:normAutofit fontScale="70000" lnSpcReduction="20000"/>
          </a:bodyPr>
          <a:lstStyle/>
          <a:p>
            <a:r>
              <a:rPr lang="en-US" dirty="0"/>
              <a:t>Consider an SRA cladding tube at T = 600 K and LHR = 250 W/cm, with a stress </a:t>
            </a:r>
            <a:r>
              <a:rPr lang="en-US" dirty="0" err="1"/>
              <a:t>σ</a:t>
            </a:r>
            <a:r>
              <a:rPr lang="en-US" baseline="-25000" dirty="0" err="1"/>
              <a:t>m</a:t>
            </a:r>
            <a:r>
              <a:rPr lang="en-US" dirty="0"/>
              <a:t> = 200 </a:t>
            </a:r>
            <a:r>
              <a:rPr lang="en-US" dirty="0" err="1"/>
              <a:t>MPa</a:t>
            </a:r>
            <a:r>
              <a:rPr lang="en-US" dirty="0"/>
              <a:t>. What is the total creep strain after three years?  </a:t>
            </a:r>
          </a:p>
          <a:p>
            <a:r>
              <a:rPr lang="en-US" dirty="0"/>
              <a:t>First, we will calculate the thermal creep</a:t>
            </a:r>
          </a:p>
          <a:p>
            <a:pPr lvl="1"/>
            <a:r>
              <a:rPr lang="en-US" dirty="0"/>
              <a:t>A</a:t>
            </a:r>
            <a:r>
              <a:rPr lang="en-US" baseline="-25000" dirty="0"/>
              <a:t>0</a:t>
            </a:r>
            <a:r>
              <a:rPr lang="en-US" dirty="0"/>
              <a:t> = 3.14 × 10</a:t>
            </a:r>
            <a:r>
              <a:rPr lang="en-US" baseline="30000" dirty="0"/>
              <a:t>24</a:t>
            </a:r>
            <a:r>
              <a:rPr lang="en-US" dirty="0"/>
              <a:t> (1/s) </a:t>
            </a:r>
          </a:p>
          <a:p>
            <a:pPr lvl="1"/>
            <a:r>
              <a:rPr lang="en-US" dirty="0"/>
              <a:t>G = 4.2519 × 10</a:t>
            </a:r>
            <a:r>
              <a:rPr lang="en-US" baseline="30000" dirty="0"/>
              <a:t>10 </a:t>
            </a:r>
            <a:r>
              <a:rPr lang="en-US" dirty="0"/>
              <a:t>− 2.2185 × 10</a:t>
            </a:r>
            <a:r>
              <a:rPr lang="en-US" baseline="30000" dirty="0"/>
              <a:t>7</a:t>
            </a:r>
            <a:r>
              <a:rPr lang="en-US" i="1" dirty="0"/>
              <a:t>T </a:t>
            </a:r>
            <a:r>
              <a:rPr lang="en-US" dirty="0"/>
              <a:t>Pa = 4.2519e10</a:t>
            </a:r>
            <a:r>
              <a:rPr lang="en-US" baseline="30000" dirty="0"/>
              <a:t> </a:t>
            </a:r>
            <a:r>
              <a:rPr lang="en-US" dirty="0"/>
              <a:t>− 2.2185e7</a:t>
            </a:r>
            <a:r>
              <a:rPr lang="en-US" i="1" dirty="0"/>
              <a:t>*</a:t>
            </a:r>
            <a:r>
              <a:rPr lang="en-US" dirty="0"/>
              <a:t>600 = 2.92e10 Pa</a:t>
            </a:r>
          </a:p>
          <a:p>
            <a:pPr lvl="1"/>
            <a:r>
              <a:rPr lang="en-US" dirty="0"/>
              <a:t>Q = 2.7 × 10</a:t>
            </a:r>
            <a:r>
              <a:rPr lang="en-US" baseline="30000" dirty="0"/>
              <a:t>5</a:t>
            </a:r>
            <a:r>
              <a:rPr lang="en-US" dirty="0"/>
              <a:t> J/</a:t>
            </a:r>
            <a:r>
              <a:rPr lang="en-US" dirty="0" err="1"/>
              <a:t>mol</a:t>
            </a:r>
            <a:r>
              <a:rPr lang="en-US" dirty="0"/>
              <a:t>, n = 5, R = 8.3144598 J/(K </a:t>
            </a:r>
            <a:r>
              <a:rPr lang="en-US" dirty="0" err="1"/>
              <a:t>mol</a:t>
            </a:r>
            <a:r>
              <a:rPr lang="en-US" dirty="0"/>
              <a:t>)</a:t>
            </a:r>
          </a:p>
          <a:p>
            <a:pPr lvl="1"/>
            <a:r>
              <a:rPr lang="en-US" dirty="0"/>
              <a:t>3.14e24*(200/2.92e4)^5*</a:t>
            </a:r>
            <a:r>
              <a:rPr lang="en-US" dirty="0" err="1"/>
              <a:t>exp</a:t>
            </a:r>
            <a:r>
              <a:rPr lang="en-US" dirty="0"/>
              <a:t>(-2.7e5/(8.3144598*600)) = 1.48e-10 1/s</a:t>
            </a:r>
          </a:p>
          <a:p>
            <a:r>
              <a:rPr lang="en-US" dirty="0"/>
              <a:t>Now we will calculate the irradiation creep</a:t>
            </a:r>
          </a:p>
          <a:p>
            <a:pPr lvl="1"/>
            <a:r>
              <a:rPr lang="en-US" dirty="0"/>
              <a:t>C</a:t>
            </a:r>
            <a:r>
              <a:rPr lang="en-US" baseline="-25000" dirty="0"/>
              <a:t>0</a:t>
            </a:r>
            <a:r>
              <a:rPr lang="en-US" dirty="0"/>
              <a:t> = 3.557e-24, C</a:t>
            </a:r>
            <a:r>
              <a:rPr lang="en-US" baseline="-25000" dirty="0"/>
              <a:t>1</a:t>
            </a:r>
            <a:r>
              <a:rPr lang="en-US" dirty="0"/>
              <a:t> = 0.85, C</a:t>
            </a:r>
            <a:r>
              <a:rPr lang="en-US" baseline="-25000" dirty="0"/>
              <a:t>2</a:t>
            </a:r>
            <a:r>
              <a:rPr lang="en-US" dirty="0"/>
              <a:t> = 1.0</a:t>
            </a:r>
          </a:p>
          <a:p>
            <a:pPr lvl="1"/>
            <a:r>
              <a:rPr lang="en-US" dirty="0" err="1"/>
              <a:t>Φ</a:t>
            </a:r>
            <a:r>
              <a:rPr lang="en-US" dirty="0"/>
              <a:t> ≈ 3e11 LHR = 3e11*250 = 7.5e13 n/(cm</a:t>
            </a:r>
            <a:r>
              <a:rPr lang="en-US" baseline="30000" dirty="0"/>
              <a:t>2</a:t>
            </a:r>
            <a:r>
              <a:rPr lang="en-US" dirty="0"/>
              <a:t> s)</a:t>
            </a:r>
          </a:p>
          <a:p>
            <a:pPr lvl="1"/>
            <a:r>
              <a:rPr lang="en-US" dirty="0"/>
              <a:t>3.557e-24*(7.5e13)^0.85*200^1 = </a:t>
            </a:r>
            <a:r>
              <a:rPr lang="hr-HR" dirty="0"/>
              <a:t>4.43e-10 1/s</a:t>
            </a:r>
          </a:p>
          <a:p>
            <a:r>
              <a:rPr lang="hr-HR" dirty="0" err="1"/>
              <a:t>The</a:t>
            </a:r>
            <a:r>
              <a:rPr lang="hr-HR" dirty="0"/>
              <a:t> total </a:t>
            </a:r>
            <a:r>
              <a:rPr lang="hr-HR" dirty="0" err="1"/>
              <a:t>creep</a:t>
            </a:r>
            <a:r>
              <a:rPr lang="hr-HR" dirty="0"/>
              <a:t> </a:t>
            </a:r>
            <a:r>
              <a:rPr lang="hr-HR" dirty="0" err="1"/>
              <a:t>strain</a:t>
            </a:r>
            <a:r>
              <a:rPr lang="hr-HR" dirty="0"/>
              <a:t> rate </a:t>
            </a:r>
            <a:r>
              <a:rPr lang="hr-HR" dirty="0" err="1"/>
              <a:t>is</a:t>
            </a:r>
            <a:r>
              <a:rPr lang="hr-HR" dirty="0"/>
              <a:t> 1.48e-10 + 4.43e-10 = 5.91e-10 1/s</a:t>
            </a:r>
          </a:p>
          <a:p>
            <a:r>
              <a:rPr lang="hr-HR" dirty="0" err="1"/>
              <a:t>The</a:t>
            </a:r>
            <a:r>
              <a:rPr lang="hr-HR" dirty="0"/>
              <a:t> total </a:t>
            </a:r>
            <a:r>
              <a:rPr lang="hr-HR" dirty="0" err="1"/>
              <a:t>creep</a:t>
            </a:r>
            <a:r>
              <a:rPr lang="hr-HR" dirty="0"/>
              <a:t> </a:t>
            </a:r>
            <a:r>
              <a:rPr lang="hr-HR" dirty="0" err="1"/>
              <a:t>strain</a:t>
            </a:r>
            <a:r>
              <a:rPr lang="hr-HR" dirty="0"/>
              <a:t> </a:t>
            </a:r>
            <a:r>
              <a:rPr lang="hr-HR" dirty="0" err="1"/>
              <a:t>after</a:t>
            </a:r>
            <a:r>
              <a:rPr lang="hr-HR" dirty="0"/>
              <a:t> </a:t>
            </a:r>
            <a:r>
              <a:rPr lang="hr-HR" dirty="0" err="1"/>
              <a:t>three</a:t>
            </a:r>
            <a:r>
              <a:rPr lang="hr-HR" dirty="0"/>
              <a:t> </a:t>
            </a:r>
            <a:r>
              <a:rPr lang="hr-HR" dirty="0" err="1"/>
              <a:t>years</a:t>
            </a:r>
            <a:r>
              <a:rPr lang="hr-HR" dirty="0"/>
              <a:t> </a:t>
            </a:r>
            <a:r>
              <a:rPr lang="hr-HR" dirty="0" err="1"/>
              <a:t>is</a:t>
            </a:r>
            <a:r>
              <a:rPr lang="hr-HR" dirty="0"/>
              <a:t> (</a:t>
            </a:r>
            <a:r>
              <a:rPr lang="hr-HR" dirty="0" err="1"/>
              <a:t>assuming</a:t>
            </a:r>
            <a:r>
              <a:rPr lang="hr-HR" dirty="0"/>
              <a:t> </a:t>
            </a:r>
            <a:r>
              <a:rPr lang="hr-HR" dirty="0" err="1"/>
              <a:t>constant</a:t>
            </a:r>
            <a:r>
              <a:rPr lang="hr-HR" dirty="0"/>
              <a:t> </a:t>
            </a:r>
            <a:r>
              <a:rPr lang="hr-HR" dirty="0" err="1"/>
              <a:t>conditions</a:t>
            </a:r>
            <a:r>
              <a:rPr lang="hr-HR" dirty="0"/>
              <a:t>) </a:t>
            </a:r>
            <a:br>
              <a:rPr lang="hr-HR" dirty="0"/>
            </a:br>
            <a:r>
              <a:rPr lang="hr-HR" dirty="0"/>
              <a:t>5.91e-10*(3600*24*365*3) = 0.056 = 5.6% </a:t>
            </a:r>
            <a:r>
              <a:rPr lang="hr-HR" dirty="0" err="1"/>
              <a:t>strain</a:t>
            </a:r>
            <a:endParaRPr lang="en-US" dirty="0"/>
          </a:p>
          <a:p>
            <a:endParaRPr lang="en-US" dirty="0"/>
          </a:p>
        </p:txBody>
      </p:sp>
      <p:sp>
        <p:nvSpPr>
          <p:cNvPr id="4" name="Slide Number Placeholder 3">
            <a:extLst>
              <a:ext uri="{FF2B5EF4-FFF2-40B4-BE49-F238E27FC236}">
                <a16:creationId xmlns:a16="http://schemas.microsoft.com/office/drawing/2014/main" id="{62BA5ECB-8885-954A-B9DF-E7893F2BBBFB}"/>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descr="latex-image-1.pdf">
            <a:extLst>
              <a:ext uri="{FF2B5EF4-FFF2-40B4-BE49-F238E27FC236}">
                <a16:creationId xmlns:a16="http://schemas.microsoft.com/office/drawing/2014/main" id="{F1D60BBD-657E-1A4A-898D-6342968C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181" y="2582444"/>
            <a:ext cx="2057400" cy="342900"/>
          </a:xfrm>
          <a:prstGeom prst="rect">
            <a:avLst/>
          </a:prstGeom>
        </p:spPr>
      </p:pic>
      <p:pic>
        <p:nvPicPr>
          <p:cNvPr id="6" name="Picture 5" descr="latex-image-1.pdf">
            <a:extLst>
              <a:ext uri="{FF2B5EF4-FFF2-40B4-BE49-F238E27FC236}">
                <a16:creationId xmlns:a16="http://schemas.microsoft.com/office/drawing/2014/main" id="{66E698B8-CF6E-EF4D-AD9A-93C8FFBA9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931" y="4294502"/>
            <a:ext cx="1714500" cy="254000"/>
          </a:xfrm>
          <a:prstGeom prst="rect">
            <a:avLst/>
          </a:prstGeom>
        </p:spPr>
      </p:pic>
    </p:spTree>
    <p:extLst>
      <p:ext uri="{BB962C8B-B14F-4D97-AF65-F5344CB8AC3E}">
        <p14:creationId xmlns:p14="http://schemas.microsoft.com/office/powerpoint/2010/main" val="3927659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2160495"/>
            <a:ext cx="5486400" cy="3965670"/>
          </a:xfrm>
        </p:spPr>
        <p:txBody>
          <a:bodyPr/>
          <a:lstStyle/>
          <a:p>
            <a:r>
              <a:rPr lang="en-US" dirty="0"/>
              <a:t>Creep impacts fuel performance by shrinking the gap and then conforming to the pellets</a:t>
            </a:r>
          </a:p>
          <a:p>
            <a:r>
              <a:rPr lang="en-US" dirty="0">
                <a:latin typeface="Arial" charset="0"/>
                <a:cs typeface="Arial" charset="0"/>
              </a:rPr>
              <a:t>a) before “fuel-cladding” interaction; b) start of “fuel-cladding” interaction; c) “fuel-cladding interaction” over most of fuel column</a:t>
            </a:r>
          </a:p>
          <a:p>
            <a:r>
              <a:rPr lang="en-US" dirty="0">
                <a:latin typeface="Arial" charset="0"/>
                <a:cs typeface="Arial" charset="0"/>
              </a:rPr>
              <a:t>(1)creep down from water pressure; (2)creep out from fuel column; (3)fuel column axial stress</a:t>
            </a:r>
          </a:p>
          <a:p>
            <a:endParaRPr lang="en-US" dirty="0"/>
          </a:p>
          <a:p>
            <a:endParaRPr lang="en-US" dirty="0"/>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2134065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F2D2-C267-D34F-BCB6-FA6658B75739}"/>
              </a:ext>
            </a:extLst>
          </p:cNvPr>
          <p:cNvSpPr>
            <a:spLocks noGrp="1"/>
          </p:cNvSpPr>
          <p:nvPr>
            <p:ph type="title"/>
          </p:nvPr>
        </p:nvSpPr>
        <p:spPr/>
        <p:txBody>
          <a:bodyPr/>
          <a:lstStyle/>
          <a:p>
            <a:r>
              <a:rPr lang="en-US" dirty="0"/>
              <a:t>Zirconium Hydrides</a:t>
            </a:r>
          </a:p>
        </p:txBody>
      </p:sp>
      <p:sp>
        <p:nvSpPr>
          <p:cNvPr id="3" name="Content Placeholder 2">
            <a:extLst>
              <a:ext uri="{FF2B5EF4-FFF2-40B4-BE49-F238E27FC236}">
                <a16:creationId xmlns:a16="http://schemas.microsoft.com/office/drawing/2014/main" id="{9A7789B8-28E5-0144-8267-D45C1D21CC98}"/>
              </a:ext>
            </a:extLst>
          </p:cNvPr>
          <p:cNvSpPr>
            <a:spLocks noGrp="1"/>
          </p:cNvSpPr>
          <p:nvPr>
            <p:ph idx="1"/>
          </p:nvPr>
        </p:nvSpPr>
        <p:spPr>
          <a:xfrm>
            <a:off x="609600" y="2160495"/>
            <a:ext cx="5273964" cy="3965670"/>
          </a:xfrm>
        </p:spPr>
        <p:txBody>
          <a:bodyPr/>
          <a:lstStyle/>
          <a:p>
            <a:r>
              <a:rPr lang="en-US" dirty="0"/>
              <a:t>Hydrides cause size change because the hydride lattice is larger than the zirconium lattice</a:t>
            </a:r>
          </a:p>
          <a:p>
            <a:r>
              <a:rPr lang="en-US" dirty="0"/>
              <a:t>There are a number of different </a:t>
            </a:r>
            <a:r>
              <a:rPr lang="en-US" dirty="0" err="1"/>
              <a:t>Zr</a:t>
            </a:r>
            <a:r>
              <a:rPr lang="en-US" dirty="0"/>
              <a:t>-H phases and morphologies that can present</a:t>
            </a:r>
          </a:p>
          <a:p>
            <a:r>
              <a:rPr lang="en-US" dirty="0"/>
              <a:t>0.1% H can cause 0.2% growth</a:t>
            </a:r>
          </a:p>
          <a:p>
            <a:pPr marL="0" indent="0">
              <a:buNone/>
            </a:pPr>
            <a:endParaRPr lang="en-US" dirty="0"/>
          </a:p>
        </p:txBody>
      </p:sp>
      <p:sp>
        <p:nvSpPr>
          <p:cNvPr id="4" name="Slide Number Placeholder 3">
            <a:extLst>
              <a:ext uri="{FF2B5EF4-FFF2-40B4-BE49-F238E27FC236}">
                <a16:creationId xmlns:a16="http://schemas.microsoft.com/office/drawing/2014/main" id="{0CC1EFB0-51CC-E74E-BFD1-D3887544B48C}"/>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A340363F-913D-DD48-85C4-5C68E2DC6E4C}"/>
              </a:ext>
            </a:extLst>
          </p:cNvPr>
          <p:cNvPicPr>
            <a:picLocks noChangeAspect="1"/>
          </p:cNvPicPr>
          <p:nvPr/>
        </p:nvPicPr>
        <p:blipFill>
          <a:blip r:embed="rId2"/>
          <a:stretch>
            <a:fillRect/>
          </a:stretch>
        </p:blipFill>
        <p:spPr>
          <a:xfrm>
            <a:off x="6237026" y="2271332"/>
            <a:ext cx="5001148" cy="3349208"/>
          </a:xfrm>
          <a:prstGeom prst="rect">
            <a:avLst/>
          </a:prstGeom>
        </p:spPr>
      </p:pic>
    </p:spTree>
    <p:extLst>
      <p:ext uri="{BB962C8B-B14F-4D97-AF65-F5344CB8AC3E}">
        <p14:creationId xmlns:p14="http://schemas.microsoft.com/office/powerpoint/2010/main" val="3472753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1C6C-70DF-E048-A89B-11B668FD1E41}"/>
              </a:ext>
            </a:extLst>
          </p:cNvPr>
          <p:cNvSpPr>
            <a:spLocks noGrp="1"/>
          </p:cNvSpPr>
          <p:nvPr>
            <p:ph type="title"/>
          </p:nvPr>
        </p:nvSpPr>
        <p:spPr/>
        <p:txBody>
          <a:bodyPr/>
          <a:lstStyle/>
          <a:p>
            <a:r>
              <a:rPr lang="en-US" dirty="0"/>
              <a:t>Summary of Creep and Irradiation Growth</a:t>
            </a:r>
          </a:p>
        </p:txBody>
      </p:sp>
      <p:sp>
        <p:nvSpPr>
          <p:cNvPr id="3" name="Content Placeholder 2">
            <a:extLst>
              <a:ext uri="{FF2B5EF4-FFF2-40B4-BE49-F238E27FC236}">
                <a16:creationId xmlns:a16="http://schemas.microsoft.com/office/drawing/2014/main" id="{383063C4-10F7-1742-BE81-004AFBC69EEB}"/>
              </a:ext>
            </a:extLst>
          </p:cNvPr>
          <p:cNvSpPr>
            <a:spLocks noGrp="1"/>
          </p:cNvSpPr>
          <p:nvPr>
            <p:ph idx="1"/>
          </p:nvPr>
        </p:nvSpPr>
        <p:spPr/>
        <p:txBody>
          <a:bodyPr/>
          <a:lstStyle/>
          <a:p>
            <a:r>
              <a:rPr lang="en-US" dirty="0"/>
              <a:t>Growth and creep are the major mechanisms for dimensional instability in zirconium alloy cladding</a:t>
            </a:r>
          </a:p>
          <a:p>
            <a:r>
              <a:rPr lang="en-US" dirty="0"/>
              <a:t>Growth results from the clustering of interstitials on prismatic planes, and eventually from the clustering of vacancies on basal planes such that the material shrinks in the axial direction</a:t>
            </a:r>
          </a:p>
          <a:p>
            <a:r>
              <a:rPr lang="en-US" dirty="0"/>
              <a:t>Growth depends on the fluence, coldwork, texture, temperature, and composition</a:t>
            </a:r>
          </a:p>
          <a:p>
            <a:endParaRPr lang="en-US" dirty="0"/>
          </a:p>
        </p:txBody>
      </p:sp>
      <p:sp>
        <p:nvSpPr>
          <p:cNvPr id="4" name="Slide Number Placeholder 3">
            <a:extLst>
              <a:ext uri="{FF2B5EF4-FFF2-40B4-BE49-F238E27FC236}">
                <a16:creationId xmlns:a16="http://schemas.microsoft.com/office/drawing/2014/main" id="{C750CE21-517C-4040-9532-4047A81953AE}"/>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2834171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82-268A-9E45-82A4-87B1E29A7350}"/>
              </a:ext>
            </a:extLst>
          </p:cNvPr>
          <p:cNvSpPr>
            <a:spLocks noGrp="1"/>
          </p:cNvSpPr>
          <p:nvPr>
            <p:ph type="title"/>
          </p:nvPr>
        </p:nvSpPr>
        <p:spPr/>
        <p:txBody>
          <a:bodyPr/>
          <a:lstStyle/>
          <a:p>
            <a:r>
              <a:rPr lang="en-US" dirty="0"/>
              <a:t>Mechanical Behavior of </a:t>
            </a:r>
            <a:r>
              <a:rPr lang="en-US" dirty="0" err="1"/>
              <a:t>Zr</a:t>
            </a:r>
            <a:r>
              <a:rPr lang="en-US" dirty="0"/>
              <a:t> Cladding</a:t>
            </a:r>
          </a:p>
        </p:txBody>
      </p:sp>
      <p:sp>
        <p:nvSpPr>
          <p:cNvPr id="3" name="Content Placeholder 2">
            <a:extLst>
              <a:ext uri="{FF2B5EF4-FFF2-40B4-BE49-F238E27FC236}">
                <a16:creationId xmlns:a16="http://schemas.microsoft.com/office/drawing/2014/main" id="{E4963C87-B439-A443-A2C7-1B558E41101D}"/>
              </a:ext>
            </a:extLst>
          </p:cNvPr>
          <p:cNvSpPr>
            <a:spLocks noGrp="1"/>
          </p:cNvSpPr>
          <p:nvPr>
            <p:ph idx="1"/>
          </p:nvPr>
        </p:nvSpPr>
        <p:spPr>
          <a:xfrm>
            <a:off x="609600" y="2160495"/>
            <a:ext cx="4876800" cy="3965670"/>
          </a:xfrm>
        </p:spPr>
        <p:txBody>
          <a:bodyPr/>
          <a:lstStyle/>
          <a:p>
            <a:r>
              <a:rPr lang="en-US" dirty="0"/>
              <a:t>Zirconium alloys plastically deform primarily due to dislocation motion on prismatic planes</a:t>
            </a:r>
          </a:p>
        </p:txBody>
      </p:sp>
      <p:sp>
        <p:nvSpPr>
          <p:cNvPr id="4" name="Slide Number Placeholder 3">
            <a:extLst>
              <a:ext uri="{FF2B5EF4-FFF2-40B4-BE49-F238E27FC236}">
                <a16:creationId xmlns:a16="http://schemas.microsoft.com/office/drawing/2014/main" id="{2AFFD72A-FB57-2A4F-BB5E-5864A0267D56}"/>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35C68F03-689C-F743-9AF4-99A24AC963E0}"/>
              </a:ext>
            </a:extLst>
          </p:cNvPr>
          <p:cNvPicPr>
            <a:picLocks noChangeAspect="1"/>
          </p:cNvPicPr>
          <p:nvPr/>
        </p:nvPicPr>
        <p:blipFill>
          <a:blip r:embed="rId2"/>
          <a:stretch>
            <a:fillRect/>
          </a:stretch>
        </p:blipFill>
        <p:spPr>
          <a:xfrm>
            <a:off x="6630323" y="1792198"/>
            <a:ext cx="4214554" cy="4333967"/>
          </a:xfrm>
          <a:prstGeom prst="rect">
            <a:avLst/>
          </a:prstGeom>
        </p:spPr>
      </p:pic>
      <p:pic>
        <p:nvPicPr>
          <p:cNvPr id="6" name="Picture 1" descr="Figure 3-5 Slip systems in alpha zirconium [Tenckhoff, 2005].png">
            <a:extLst>
              <a:ext uri="{FF2B5EF4-FFF2-40B4-BE49-F238E27FC236}">
                <a16:creationId xmlns:a16="http://schemas.microsoft.com/office/drawing/2014/main" id="{C3E9AE26-C744-064A-8AF5-AB972B535F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90"/>
          <a:stretch/>
        </p:blipFill>
        <p:spPr bwMode="auto">
          <a:xfrm>
            <a:off x="2709149" y="3416858"/>
            <a:ext cx="2097342" cy="3122055"/>
          </a:xfrm>
          <a:prstGeom prst="rect">
            <a:avLst/>
          </a:prstGeom>
          <a:noFill/>
          <a:ln w="6350">
            <a:solidFill>
              <a:srgbClr val="D4AD6F"/>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88279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D45F-F7AC-9F46-9206-0237E7482ABF}"/>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0D5F43D7-A5BD-2E46-945C-7D4C03AF214E}"/>
              </a:ext>
            </a:extLst>
          </p:cNvPr>
          <p:cNvSpPr>
            <a:spLocks noGrp="1"/>
          </p:cNvSpPr>
          <p:nvPr>
            <p:ph idx="1"/>
          </p:nvPr>
        </p:nvSpPr>
        <p:spPr>
          <a:xfrm>
            <a:off x="609600" y="2160495"/>
            <a:ext cx="7453745" cy="3965670"/>
          </a:xfrm>
        </p:spPr>
        <p:txBody>
          <a:bodyPr/>
          <a:lstStyle/>
          <a:p>
            <a:r>
              <a:rPr lang="en-US" dirty="0"/>
              <a:t>Under irradiation, the interstitial loops that buildup on the prismatic planes cause hardening</a:t>
            </a:r>
          </a:p>
          <a:p>
            <a:r>
              <a:rPr lang="en-US" dirty="0">
                <a:latin typeface="Arial" charset="0"/>
                <a:cs typeface="Arial" charset="0"/>
              </a:rPr>
              <a:t>The UTS goes up with fluence, while the strain before fracture goes down</a:t>
            </a:r>
            <a:endParaRPr lang="en-US" dirty="0"/>
          </a:p>
        </p:txBody>
      </p:sp>
      <p:sp>
        <p:nvSpPr>
          <p:cNvPr id="4" name="Slide Number Placeholder 3">
            <a:extLst>
              <a:ext uri="{FF2B5EF4-FFF2-40B4-BE49-F238E27FC236}">
                <a16:creationId xmlns:a16="http://schemas.microsoft.com/office/drawing/2014/main" id="{D3434FBD-C09C-F34B-9FF4-FF071009D52A}"/>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grpSp>
        <p:nvGrpSpPr>
          <p:cNvPr id="5" name="Group 4">
            <a:extLst>
              <a:ext uri="{FF2B5EF4-FFF2-40B4-BE49-F238E27FC236}">
                <a16:creationId xmlns:a16="http://schemas.microsoft.com/office/drawing/2014/main" id="{C3BAC0BD-6148-B14A-A8F2-676169F31B18}"/>
              </a:ext>
            </a:extLst>
          </p:cNvPr>
          <p:cNvGrpSpPr/>
          <p:nvPr/>
        </p:nvGrpSpPr>
        <p:grpSpPr>
          <a:xfrm>
            <a:off x="1922812" y="3889503"/>
            <a:ext cx="4827319" cy="2831973"/>
            <a:chOff x="169305" y="1946624"/>
            <a:chExt cx="5638800" cy="3455399"/>
          </a:xfrm>
        </p:grpSpPr>
        <p:pic>
          <p:nvPicPr>
            <p:cNvPr id="6" name="Picture 1" descr="Figure 4-2 Interaction of a dislocation-under-stress with irradiation-induced defects. The dislocation is moving to the right [Barnes, 1965].png">
              <a:extLst>
                <a:ext uri="{FF2B5EF4-FFF2-40B4-BE49-F238E27FC236}">
                  <a16:creationId xmlns:a16="http://schemas.microsoft.com/office/drawing/2014/main" id="{953D4F5F-3898-BC47-B1F7-484DA3088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 t="5578" r="3557" b="6002"/>
            <a:stretch/>
          </p:blipFill>
          <p:spPr bwMode="auto">
            <a:xfrm>
              <a:off x="169305" y="1946624"/>
              <a:ext cx="5568824" cy="2990699"/>
            </a:xfrm>
            <a:prstGeom prst="rect">
              <a:avLst/>
            </a:prstGeom>
            <a:noFill/>
            <a:ln w="6350">
              <a:solidFill>
                <a:srgbClr val="D4AD6F"/>
              </a:solidFill>
              <a:miter lim="800000"/>
              <a:headEnd/>
              <a:tailEnd/>
            </a:ln>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DEB0202D-C429-7D42-906A-57C25C187451}"/>
                </a:ext>
              </a:extLst>
            </p:cNvPr>
            <p:cNvSpPr txBox="1">
              <a:spLocks noChangeArrowheads="1"/>
            </p:cNvSpPr>
            <p:nvPr/>
          </p:nvSpPr>
          <p:spPr bwMode="auto">
            <a:xfrm>
              <a:off x="169305" y="4951387"/>
              <a:ext cx="5638800" cy="450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eaLnBrk="1" hangingPunct="1"/>
              <a:r>
                <a:rPr lang="en-GB" sz="1800" dirty="0">
                  <a:latin typeface="Arial" charset="0"/>
                  <a:cs typeface="Arial" charset="0"/>
                </a:rPr>
                <a:t>dislocation  is moving </a:t>
              </a:r>
              <a:r>
                <a:rPr lang="en-GB" sz="1800" dirty="0">
                  <a:latin typeface="Arial" charset="0"/>
                  <a:cs typeface="Arial" charset="0"/>
                  <a:sym typeface="Wingdings" charset="0"/>
                </a:rPr>
                <a:t>          </a:t>
              </a:r>
              <a:r>
                <a:rPr lang="en-GB" sz="1100" dirty="0">
                  <a:latin typeface="Arial" charset="0"/>
                  <a:cs typeface="Arial" charset="0"/>
                  <a:sym typeface="Wingdings" charset="0"/>
                </a:rPr>
                <a:t> 		</a:t>
              </a:r>
              <a:endParaRPr lang="en-US" sz="1100" dirty="0">
                <a:latin typeface="Arial" charset="0"/>
                <a:cs typeface="Arial" charset="0"/>
              </a:endParaRPr>
            </a:p>
          </p:txBody>
        </p:sp>
        <p:cxnSp>
          <p:nvCxnSpPr>
            <p:cNvPr id="8" name="Straight Arrow Connector 8">
              <a:extLst>
                <a:ext uri="{FF2B5EF4-FFF2-40B4-BE49-F238E27FC236}">
                  <a16:creationId xmlns:a16="http://schemas.microsoft.com/office/drawing/2014/main" id="{392782DC-EBC7-644E-BB2B-76447AE1D750}"/>
                </a:ext>
              </a:extLst>
            </p:cNvPr>
            <p:cNvCxnSpPr>
              <a:cxnSpLocks noChangeShapeType="1"/>
            </p:cNvCxnSpPr>
            <p:nvPr/>
          </p:nvCxnSpPr>
          <p:spPr bwMode="auto">
            <a:xfrm>
              <a:off x="3642260" y="5231195"/>
              <a:ext cx="762000"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grpSp>
      <p:pic>
        <p:nvPicPr>
          <p:cNvPr id="9" name="Picture 8" descr="3-19">
            <a:extLst>
              <a:ext uri="{FF2B5EF4-FFF2-40B4-BE49-F238E27FC236}">
                <a16:creationId xmlns:a16="http://schemas.microsoft.com/office/drawing/2014/main" id="{E19F3024-B7EC-5545-B0F8-DC5075BC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12862" y="1219338"/>
            <a:ext cx="3294276" cy="4758399"/>
          </a:xfrm>
          <a:prstGeom prst="rect">
            <a:avLst/>
          </a:prstGeom>
        </p:spPr>
      </p:pic>
    </p:spTree>
    <p:extLst>
      <p:ext uri="{BB962C8B-B14F-4D97-AF65-F5344CB8AC3E}">
        <p14:creationId xmlns:p14="http://schemas.microsoft.com/office/powerpoint/2010/main" val="3438064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4AEB-5FB0-8F4D-8387-12357081DE3E}"/>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00B1D4E7-5A10-5147-8905-E00DA7654BC9}"/>
              </a:ext>
            </a:extLst>
          </p:cNvPr>
          <p:cNvSpPr>
            <a:spLocks noGrp="1"/>
          </p:cNvSpPr>
          <p:nvPr>
            <p:ph idx="1"/>
          </p:nvPr>
        </p:nvSpPr>
        <p:spPr>
          <a:xfrm>
            <a:off x="609600" y="2160495"/>
            <a:ext cx="6836229" cy="3965670"/>
          </a:xfrm>
        </p:spPr>
        <p:txBody>
          <a:bodyPr>
            <a:normAutofit fontScale="92500" lnSpcReduction="20000"/>
          </a:bodyPr>
          <a:lstStyle/>
          <a:p>
            <a:r>
              <a:rPr lang="en-GB" dirty="0">
                <a:latin typeface="Arial" charset="0"/>
                <a:cs typeface="Arial" charset="0"/>
              </a:rPr>
              <a:t>When stress is high enough, loops are “swept away”, forming a clean channel</a:t>
            </a:r>
          </a:p>
          <a:p>
            <a:r>
              <a:rPr lang="en-US" dirty="0"/>
              <a:t>Once a channel is cleaned out, dislocations continue to move along it</a:t>
            </a:r>
          </a:p>
          <a:p>
            <a:r>
              <a:rPr lang="en-US" dirty="0"/>
              <a:t>This results in lots of deformation in that one area, creating slip steps</a:t>
            </a:r>
          </a:p>
          <a:p>
            <a:r>
              <a:rPr lang="en-US" dirty="0">
                <a:cs typeface="Arial" charset="0"/>
              </a:rPr>
              <a:t>In HCP zircaloy, channels form on basal planes or prism planes depending on</a:t>
            </a:r>
          </a:p>
          <a:p>
            <a:pPr lvl="1"/>
            <a:r>
              <a:rPr lang="en-US" dirty="0">
                <a:cs typeface="Arial" charset="0"/>
              </a:rPr>
              <a:t>Load direction</a:t>
            </a:r>
          </a:p>
          <a:p>
            <a:pPr lvl="1"/>
            <a:r>
              <a:rPr lang="en-US" dirty="0">
                <a:cs typeface="Arial" charset="0"/>
              </a:rPr>
              <a:t>Temperature</a:t>
            </a:r>
          </a:p>
          <a:p>
            <a:pPr lvl="1"/>
            <a:r>
              <a:rPr lang="en-GB" dirty="0">
                <a:cs typeface="Arial" charset="0"/>
              </a:rPr>
              <a:t>Oxygen content in the alloy</a:t>
            </a:r>
            <a:endParaRPr lang="en-US" dirty="0">
              <a:cs typeface="Arial" charset="0"/>
            </a:endParaRPr>
          </a:p>
          <a:p>
            <a:pPr lvl="1"/>
            <a:r>
              <a:rPr lang="en-US" dirty="0">
                <a:cs typeface="Arial" charset="0"/>
              </a:rPr>
              <a:t>F</a:t>
            </a:r>
            <a:r>
              <a:rPr lang="en-GB" dirty="0" err="1">
                <a:cs typeface="Arial" charset="0"/>
              </a:rPr>
              <a:t>luence</a:t>
            </a:r>
            <a:endParaRPr lang="en-US" dirty="0"/>
          </a:p>
          <a:p>
            <a:endParaRPr lang="en-US" dirty="0"/>
          </a:p>
        </p:txBody>
      </p:sp>
      <p:sp>
        <p:nvSpPr>
          <p:cNvPr id="4" name="Slide Number Placeholder 3">
            <a:extLst>
              <a:ext uri="{FF2B5EF4-FFF2-40B4-BE49-F238E27FC236}">
                <a16:creationId xmlns:a16="http://schemas.microsoft.com/office/drawing/2014/main" id="{FD1457B9-36B9-F14D-9AA8-2055A88AC167}"/>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6" name="Picture 1" descr="Figure 4-1 Correlation of dislocations and surface slip steps on copper single crystal irradiated with neutrons and deformed in tension [Sharp, 1972].png">
            <a:extLst>
              <a:ext uri="{FF2B5EF4-FFF2-40B4-BE49-F238E27FC236}">
                <a16:creationId xmlns:a16="http://schemas.microsoft.com/office/drawing/2014/main" id="{8817DE77-2C6B-344D-A069-083E5C4A0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14" y="1891220"/>
            <a:ext cx="3532886" cy="4465131"/>
          </a:xfrm>
          <a:prstGeom prst="rect">
            <a:avLst/>
          </a:prstGeom>
          <a:noFill/>
          <a:ln w="6350">
            <a:solidFill>
              <a:srgbClr val="D4AD6F"/>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19387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1B36-8CDC-E846-AB31-0645DA1276C6}"/>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D8CC5BFF-8DAE-4344-94F9-2AF94CE90FEA}"/>
              </a:ext>
            </a:extLst>
          </p:cNvPr>
          <p:cNvSpPr>
            <a:spLocks noGrp="1"/>
          </p:cNvSpPr>
          <p:nvPr>
            <p:ph idx="1"/>
          </p:nvPr>
        </p:nvSpPr>
        <p:spPr>
          <a:xfrm>
            <a:off x="609600" y="2160495"/>
            <a:ext cx="4508665" cy="3965670"/>
          </a:xfrm>
        </p:spPr>
        <p:txBody>
          <a:bodyPr/>
          <a:lstStyle/>
          <a:p>
            <a:r>
              <a:rPr lang="en-US" dirty="0">
                <a:latin typeface="Arial" charset="0"/>
                <a:cs typeface="Arial" charset="0"/>
              </a:rPr>
              <a:t>Channel formation is an important behavior in irradiated zircaloy</a:t>
            </a:r>
          </a:p>
          <a:p>
            <a:r>
              <a:rPr lang="en-US" dirty="0">
                <a:latin typeface="Arial" charset="0"/>
                <a:cs typeface="Arial" charset="0"/>
              </a:rPr>
              <a:t>Dislocation channel deformation occurs at high load or high fluence</a:t>
            </a:r>
            <a:endParaRPr lang="en-US" dirty="0"/>
          </a:p>
        </p:txBody>
      </p:sp>
      <p:sp>
        <p:nvSpPr>
          <p:cNvPr id="4" name="Slide Number Placeholder 3">
            <a:extLst>
              <a:ext uri="{FF2B5EF4-FFF2-40B4-BE49-F238E27FC236}">
                <a16:creationId xmlns:a16="http://schemas.microsoft.com/office/drawing/2014/main" id="{1C5F7AB6-8410-A642-9D80-1DF7232DC61D}"/>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2" descr="3-17">
            <a:extLst>
              <a:ext uri="{FF2B5EF4-FFF2-40B4-BE49-F238E27FC236}">
                <a16:creationId xmlns:a16="http://schemas.microsoft.com/office/drawing/2014/main" id="{B75CB85A-473B-1D45-A00E-C4F2DF12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470" y="1873334"/>
            <a:ext cx="6217012" cy="416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141099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p:txBody>
          <a:bodyPr>
            <a:normAutofit fontScale="92500"/>
          </a:bodyPr>
          <a:lstStyle/>
          <a:p>
            <a:r>
              <a:rPr lang="en-US" dirty="0"/>
              <a:t>The fuel thermal conductivity decreases with burnup</a:t>
            </a:r>
          </a:p>
          <a:p>
            <a:r>
              <a:rPr lang="en-US" dirty="0"/>
              <a:t>The NFIR model is a fairly accurate empirical model of the fuel thermal conductivity</a:t>
            </a:r>
          </a:p>
          <a:p>
            <a:r>
              <a:rPr lang="en-US" dirty="0"/>
              <a:t>Researchers are working to develop materials models for the fuel and cladding that are mechanistic rather than empirical and that are based on the evolution of the microstructure rather than the burnup</a:t>
            </a:r>
          </a:p>
          <a:p>
            <a:endParaRPr lang="en-US" dirty="0"/>
          </a:p>
          <a:p>
            <a:r>
              <a:rPr lang="en-US" dirty="0"/>
              <a:t>Zirconium alloys used as cladding</a:t>
            </a:r>
          </a:p>
          <a:p>
            <a:r>
              <a:rPr lang="en-US" dirty="0"/>
              <a:t>Zirconium fabricated into an alloy to increase corrosion resistance</a:t>
            </a:r>
          </a:p>
          <a:p>
            <a:r>
              <a:rPr lang="en-US" dirty="0"/>
              <a:t>There are a number of </a:t>
            </a:r>
            <a:r>
              <a:rPr lang="en-US" dirty="0" err="1"/>
              <a:t>Zr</a:t>
            </a:r>
            <a:r>
              <a:rPr lang="en-US" dirty="0"/>
              <a:t> alloys utilized in PWRs as cladding and structural materials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5503-6552-3B46-A880-0D817A06A198}"/>
              </a:ext>
            </a:extLst>
          </p:cNvPr>
          <p:cNvSpPr>
            <a:spLocks noGrp="1"/>
          </p:cNvSpPr>
          <p:nvPr>
            <p:ph type="title"/>
          </p:nvPr>
        </p:nvSpPr>
        <p:spPr/>
        <p:txBody>
          <a:bodyPr/>
          <a:lstStyle/>
          <a:p>
            <a:r>
              <a:rPr lang="en-US" dirty="0"/>
              <a:t>Fatigue</a:t>
            </a:r>
          </a:p>
        </p:txBody>
      </p:sp>
      <p:sp>
        <p:nvSpPr>
          <p:cNvPr id="3" name="Content Placeholder 2">
            <a:extLst>
              <a:ext uri="{FF2B5EF4-FFF2-40B4-BE49-F238E27FC236}">
                <a16:creationId xmlns:a16="http://schemas.microsoft.com/office/drawing/2014/main" id="{81F4B02D-134E-3F41-AD4E-8F573D7B9D0B}"/>
              </a:ext>
            </a:extLst>
          </p:cNvPr>
          <p:cNvSpPr>
            <a:spLocks noGrp="1"/>
          </p:cNvSpPr>
          <p:nvPr>
            <p:ph idx="1"/>
          </p:nvPr>
        </p:nvSpPr>
        <p:spPr>
          <a:xfrm>
            <a:off x="609601" y="2160495"/>
            <a:ext cx="6313714" cy="3965670"/>
          </a:xfrm>
        </p:spPr>
        <p:txBody>
          <a:bodyPr>
            <a:normAutofit fontScale="92500" lnSpcReduction="20000"/>
          </a:bodyPr>
          <a:lstStyle/>
          <a:p>
            <a:r>
              <a:rPr lang="en-US" dirty="0"/>
              <a:t>Material fatigue is the weakening of a material caused by repeated applied loads</a:t>
            </a:r>
          </a:p>
          <a:p>
            <a:r>
              <a:rPr lang="en-US" dirty="0"/>
              <a:t>Materials under cyclic loading can experience brittle like fracture at stresses significantly below their UTS</a:t>
            </a:r>
          </a:p>
          <a:p>
            <a:r>
              <a:rPr lang="en-US" dirty="0"/>
              <a:t>It is caused by the slow propagation of microstructure damage</a:t>
            </a:r>
          </a:p>
          <a:p>
            <a:r>
              <a:rPr lang="en-US" dirty="0"/>
              <a:t>The engineering tool for investigating fatigue is the S-N curve</a:t>
            </a:r>
          </a:p>
          <a:p>
            <a:r>
              <a:rPr lang="en-US" dirty="0"/>
              <a:t>An S-N curve is a graph of the magnitude of the cyclic stress (S) against the logarithmic scale of cycles to failure (N).</a:t>
            </a:r>
          </a:p>
          <a:p>
            <a:endParaRPr lang="en-US" dirty="0"/>
          </a:p>
        </p:txBody>
      </p:sp>
      <p:sp>
        <p:nvSpPr>
          <p:cNvPr id="4" name="Slide Number Placeholder 3">
            <a:extLst>
              <a:ext uri="{FF2B5EF4-FFF2-40B4-BE49-F238E27FC236}">
                <a16:creationId xmlns:a16="http://schemas.microsoft.com/office/drawing/2014/main" id="{5AC81888-C96E-C044-B43A-C8F5E0E8EDD1}"/>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53C1C212-4D06-EE41-B6D8-D270F6769AF2}"/>
              </a:ext>
            </a:extLst>
          </p:cNvPr>
          <p:cNvPicPr>
            <a:picLocks noChangeAspect="1"/>
          </p:cNvPicPr>
          <p:nvPr/>
        </p:nvPicPr>
        <p:blipFill>
          <a:blip r:embed="rId2"/>
          <a:stretch>
            <a:fillRect/>
          </a:stretch>
        </p:blipFill>
        <p:spPr>
          <a:xfrm>
            <a:off x="7489806" y="3690056"/>
            <a:ext cx="4224542" cy="2848857"/>
          </a:xfrm>
          <a:prstGeom prst="rect">
            <a:avLst/>
          </a:prstGeom>
        </p:spPr>
      </p:pic>
      <p:pic>
        <p:nvPicPr>
          <p:cNvPr id="6" name="Picture 5" descr="Ewing_and_Humfrey_fatigue_cracks.jpeg">
            <a:extLst>
              <a:ext uri="{FF2B5EF4-FFF2-40B4-BE49-F238E27FC236}">
                <a16:creationId xmlns:a16="http://schemas.microsoft.com/office/drawing/2014/main" id="{EFC560D5-AE52-D744-BC95-6B958D965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331" y="430469"/>
            <a:ext cx="2699223" cy="3259587"/>
          </a:xfrm>
          <a:prstGeom prst="rect">
            <a:avLst/>
          </a:prstGeom>
        </p:spPr>
      </p:pic>
    </p:spTree>
    <p:extLst>
      <p:ext uri="{BB962C8B-B14F-4D97-AF65-F5344CB8AC3E}">
        <p14:creationId xmlns:p14="http://schemas.microsoft.com/office/powerpoint/2010/main" val="2140450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DB6-5BF8-5A40-B75A-DAEED4683BB9}"/>
              </a:ext>
            </a:extLst>
          </p:cNvPr>
          <p:cNvSpPr>
            <a:spLocks noGrp="1"/>
          </p:cNvSpPr>
          <p:nvPr>
            <p:ph type="title"/>
          </p:nvPr>
        </p:nvSpPr>
        <p:spPr/>
        <p:txBody>
          <a:bodyPr/>
          <a:lstStyle/>
          <a:p>
            <a:r>
              <a:rPr lang="en-US" dirty="0" err="1"/>
              <a:t>Zr</a:t>
            </a:r>
            <a:r>
              <a:rPr lang="en-US" dirty="0"/>
              <a:t> Fatigue</a:t>
            </a:r>
          </a:p>
        </p:txBody>
      </p:sp>
      <p:sp>
        <p:nvSpPr>
          <p:cNvPr id="3" name="Content Placeholder 2">
            <a:extLst>
              <a:ext uri="{FF2B5EF4-FFF2-40B4-BE49-F238E27FC236}">
                <a16:creationId xmlns:a16="http://schemas.microsoft.com/office/drawing/2014/main" id="{AF6687C2-6D82-4E4D-A328-67E6BCECF0DD}"/>
              </a:ext>
            </a:extLst>
          </p:cNvPr>
          <p:cNvSpPr>
            <a:spLocks noGrp="1"/>
          </p:cNvSpPr>
          <p:nvPr>
            <p:ph idx="1"/>
          </p:nvPr>
        </p:nvSpPr>
        <p:spPr>
          <a:xfrm>
            <a:off x="609600" y="2160495"/>
            <a:ext cx="5494317" cy="3965670"/>
          </a:xfrm>
        </p:spPr>
        <p:txBody>
          <a:bodyPr>
            <a:normAutofit fontScale="92500" lnSpcReduction="20000"/>
          </a:bodyPr>
          <a:lstStyle/>
          <a:p>
            <a:r>
              <a:rPr lang="en-US" dirty="0">
                <a:latin typeface="Arial" charset="0"/>
                <a:cs typeface="Arial" charset="0"/>
              </a:rPr>
              <a:t>Zircaloy experiences fatigue like other metals</a:t>
            </a:r>
          </a:p>
          <a:p>
            <a:r>
              <a:rPr lang="en-GB" dirty="0">
                <a:latin typeface="Arial" charset="0"/>
                <a:cs typeface="Arial" charset="0"/>
              </a:rPr>
              <a:t>Zircaloy has a fatigue limit at about 10</a:t>
            </a:r>
            <a:r>
              <a:rPr lang="en-GB" baseline="30000" dirty="0">
                <a:latin typeface="Arial" charset="0"/>
                <a:cs typeface="Arial" charset="0"/>
              </a:rPr>
              <a:t>5</a:t>
            </a:r>
            <a:r>
              <a:rPr lang="en-GB" dirty="0">
                <a:latin typeface="Arial" charset="0"/>
                <a:cs typeface="Arial" charset="0"/>
              </a:rPr>
              <a:t> cycles </a:t>
            </a:r>
            <a:r>
              <a:rPr lang="en-US" dirty="0">
                <a:latin typeface="Arial" charset="0"/>
                <a:cs typeface="Arial" charset="0"/>
              </a:rPr>
              <a:t>with </a:t>
            </a:r>
            <a:r>
              <a:rPr lang="en-GB" dirty="0">
                <a:latin typeface="Arial" charset="0"/>
                <a:cs typeface="Arial" charset="0"/>
              </a:rPr>
              <a:t>180 </a:t>
            </a:r>
            <a:r>
              <a:rPr lang="en-GB" dirty="0" err="1">
                <a:latin typeface="Arial" charset="0"/>
                <a:cs typeface="Arial" charset="0"/>
              </a:rPr>
              <a:t>Mpa</a:t>
            </a:r>
            <a:r>
              <a:rPr lang="en-GB" dirty="0">
                <a:latin typeface="Arial" charset="0"/>
                <a:cs typeface="Arial" charset="0"/>
              </a:rPr>
              <a:t> (The UTS is &gt;500 </a:t>
            </a:r>
            <a:r>
              <a:rPr lang="en-GB" dirty="0" err="1">
                <a:latin typeface="Arial" charset="0"/>
                <a:cs typeface="Arial" charset="0"/>
              </a:rPr>
              <a:t>Mpa</a:t>
            </a:r>
            <a:r>
              <a:rPr lang="en-GB" dirty="0">
                <a:latin typeface="Arial" charset="0"/>
                <a:cs typeface="Arial" charset="0"/>
              </a:rPr>
              <a:t>)</a:t>
            </a:r>
            <a:endParaRPr lang="en-US" dirty="0">
              <a:latin typeface="Arial" charset="0"/>
              <a:cs typeface="Arial" charset="0"/>
            </a:endParaRPr>
          </a:p>
          <a:p>
            <a:r>
              <a:rPr lang="en-GB" dirty="0">
                <a:latin typeface="Arial" charset="0"/>
                <a:cs typeface="Arial" charset="0"/>
              </a:rPr>
              <a:t>Irradiation slightly lowers the fatigue life in the</a:t>
            </a:r>
            <a:r>
              <a:rPr lang="en-US" dirty="0">
                <a:latin typeface="Arial" charset="0"/>
                <a:cs typeface="Arial" charset="0"/>
              </a:rPr>
              <a:t> </a:t>
            </a:r>
            <a:r>
              <a:rPr lang="en-GB" dirty="0">
                <a:latin typeface="Arial" charset="0"/>
                <a:cs typeface="Arial" charset="0"/>
              </a:rPr>
              <a:t>low cycle range, less than about 10</a:t>
            </a:r>
            <a:r>
              <a:rPr lang="en-GB" baseline="30000" dirty="0">
                <a:latin typeface="Arial" charset="0"/>
                <a:cs typeface="Arial" charset="0"/>
              </a:rPr>
              <a:t>4</a:t>
            </a:r>
            <a:r>
              <a:rPr lang="en-GB" dirty="0">
                <a:latin typeface="Arial" charset="0"/>
                <a:cs typeface="Arial" charset="0"/>
              </a:rPr>
              <a:t> cycles</a:t>
            </a:r>
            <a:endParaRPr lang="en-US" dirty="0">
              <a:latin typeface="Arial" charset="0"/>
              <a:cs typeface="Arial" charset="0"/>
            </a:endParaRPr>
          </a:p>
          <a:p>
            <a:r>
              <a:rPr lang="en-GB" dirty="0">
                <a:latin typeface="Arial" charset="0"/>
                <a:cs typeface="Arial" charset="0"/>
              </a:rPr>
              <a:t>Irradiation has no effect on the fatigue life on the</a:t>
            </a:r>
            <a:r>
              <a:rPr lang="en-US" dirty="0">
                <a:latin typeface="Arial" charset="0"/>
                <a:cs typeface="Arial" charset="0"/>
              </a:rPr>
              <a:t> </a:t>
            </a:r>
            <a:r>
              <a:rPr lang="en-GB" dirty="0">
                <a:latin typeface="Arial" charset="0"/>
                <a:cs typeface="Arial" charset="0"/>
              </a:rPr>
              <a:t>high cycle range, greater than about 10</a:t>
            </a:r>
            <a:r>
              <a:rPr lang="en-GB" baseline="30000" dirty="0">
                <a:latin typeface="Arial" charset="0"/>
                <a:cs typeface="Arial" charset="0"/>
              </a:rPr>
              <a:t>5</a:t>
            </a:r>
            <a:r>
              <a:rPr lang="en-GB" dirty="0">
                <a:latin typeface="Arial" charset="0"/>
                <a:cs typeface="Arial" charset="0"/>
              </a:rPr>
              <a:t> cycles</a:t>
            </a:r>
            <a:endParaRPr lang="en-US" dirty="0">
              <a:latin typeface="Arial" charset="0"/>
              <a:cs typeface="Arial" charset="0"/>
            </a:endParaRPr>
          </a:p>
          <a:p>
            <a:r>
              <a:rPr lang="en-US" dirty="0"/>
              <a:t>Design must demonstrate a factor of safety of 2 on stress and 20 on cycles</a:t>
            </a:r>
          </a:p>
          <a:p>
            <a:endParaRPr lang="en-US" dirty="0"/>
          </a:p>
        </p:txBody>
      </p:sp>
      <p:sp>
        <p:nvSpPr>
          <p:cNvPr id="4" name="Slide Number Placeholder 3">
            <a:extLst>
              <a:ext uri="{FF2B5EF4-FFF2-40B4-BE49-F238E27FC236}">
                <a16:creationId xmlns:a16="http://schemas.microsoft.com/office/drawing/2014/main" id="{F72B9798-B6FC-7747-8148-29B422B02EAD}"/>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6" name="Picture 2" descr="F-27">
            <a:extLst>
              <a:ext uri="{FF2B5EF4-FFF2-40B4-BE49-F238E27FC236}">
                <a16:creationId xmlns:a16="http://schemas.microsoft.com/office/drawing/2014/main" id="{2AD9F4ED-D0EA-9141-872D-E2A26A46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55" y="2345911"/>
            <a:ext cx="5624945" cy="359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768805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123A-B3E2-E649-8AF8-E92359FBEFBE}"/>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D537F517-2045-4147-8617-42254F38EDAC}"/>
              </a:ext>
            </a:extLst>
          </p:cNvPr>
          <p:cNvSpPr>
            <a:spLocks noGrp="1"/>
          </p:cNvSpPr>
          <p:nvPr>
            <p:ph idx="1"/>
          </p:nvPr>
        </p:nvSpPr>
        <p:spPr>
          <a:xfrm>
            <a:off x="609600" y="2160495"/>
            <a:ext cx="5731823" cy="3965670"/>
          </a:xfrm>
        </p:spPr>
        <p:txBody>
          <a:bodyPr/>
          <a:lstStyle/>
          <a:p>
            <a:r>
              <a:rPr lang="en-US" dirty="0"/>
              <a:t>SCC occurs when environmental effects accelerate fracture</a:t>
            </a:r>
          </a:p>
          <a:p>
            <a:r>
              <a:rPr lang="en-US" dirty="0">
                <a:latin typeface="Arial" charset="0"/>
                <a:cs typeface="Arial" charset="0"/>
              </a:rPr>
              <a:t>Zirconium alloy tubes do not react with water, but have SCC from fission products inside tube</a:t>
            </a:r>
          </a:p>
          <a:p>
            <a:pPr lvl="1"/>
            <a:r>
              <a:rPr lang="en-US" dirty="0">
                <a:latin typeface="Arial" charset="0"/>
                <a:cs typeface="Arial" charset="0"/>
              </a:rPr>
              <a:t>Early studies identified iodine as a primary SCC agent </a:t>
            </a:r>
          </a:p>
          <a:p>
            <a:pPr lvl="1"/>
            <a:r>
              <a:rPr lang="en-US" dirty="0">
                <a:latin typeface="Arial" charset="0"/>
                <a:cs typeface="Arial" charset="0"/>
              </a:rPr>
              <a:t>Later, Cd identified as potent liquid metal embrittling agent</a:t>
            </a:r>
          </a:p>
          <a:p>
            <a:endParaRPr lang="en-US" dirty="0"/>
          </a:p>
        </p:txBody>
      </p:sp>
      <p:sp>
        <p:nvSpPr>
          <p:cNvPr id="4" name="Slide Number Placeholder 3">
            <a:extLst>
              <a:ext uri="{FF2B5EF4-FFF2-40B4-BE49-F238E27FC236}">
                <a16:creationId xmlns:a16="http://schemas.microsoft.com/office/drawing/2014/main" id="{17F4750A-3608-274C-8A95-ADE760637AA0}"/>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1FD92FA2-BAF6-FA41-A32C-32E5BABAB6ED}"/>
              </a:ext>
            </a:extLst>
          </p:cNvPr>
          <p:cNvPicPr>
            <a:picLocks noChangeAspect="1"/>
          </p:cNvPicPr>
          <p:nvPr/>
        </p:nvPicPr>
        <p:blipFill>
          <a:blip r:embed="rId2"/>
          <a:stretch>
            <a:fillRect/>
          </a:stretch>
        </p:blipFill>
        <p:spPr>
          <a:xfrm>
            <a:off x="7304184" y="2160495"/>
            <a:ext cx="3893387" cy="3568938"/>
          </a:xfrm>
          <a:prstGeom prst="rect">
            <a:avLst/>
          </a:prstGeom>
        </p:spPr>
      </p:pic>
    </p:spTree>
    <p:extLst>
      <p:ext uri="{BB962C8B-B14F-4D97-AF65-F5344CB8AC3E}">
        <p14:creationId xmlns:p14="http://schemas.microsoft.com/office/powerpoint/2010/main" val="3542809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0A7E-EE39-CB4B-B44D-CA4BF83F1DDE}"/>
              </a:ext>
            </a:extLst>
          </p:cNvPr>
          <p:cNvSpPr>
            <a:spLocks noGrp="1"/>
          </p:cNvSpPr>
          <p:nvPr>
            <p:ph type="title"/>
          </p:nvPr>
        </p:nvSpPr>
        <p:spPr/>
        <p:txBody>
          <a:bodyPr/>
          <a:lstStyle/>
          <a:p>
            <a:r>
              <a:rPr lang="en-US" dirty="0"/>
              <a:t>Fuel-Clad Chemical Interaction (FCCI)</a:t>
            </a:r>
          </a:p>
        </p:txBody>
      </p:sp>
      <p:sp>
        <p:nvSpPr>
          <p:cNvPr id="3" name="Content Placeholder 2">
            <a:extLst>
              <a:ext uri="{FF2B5EF4-FFF2-40B4-BE49-F238E27FC236}">
                <a16:creationId xmlns:a16="http://schemas.microsoft.com/office/drawing/2014/main" id="{6E9FBAB0-031C-C44E-93FC-2BCEAF3855C0}"/>
              </a:ext>
            </a:extLst>
          </p:cNvPr>
          <p:cNvSpPr>
            <a:spLocks noGrp="1"/>
          </p:cNvSpPr>
          <p:nvPr>
            <p:ph idx="1"/>
          </p:nvPr>
        </p:nvSpPr>
        <p:spPr>
          <a:xfrm>
            <a:off x="609601" y="2160495"/>
            <a:ext cx="6503718" cy="4406560"/>
          </a:xfrm>
        </p:spPr>
        <p:txBody>
          <a:bodyPr>
            <a:normAutofit fontScale="92500" lnSpcReduction="20000"/>
          </a:bodyPr>
          <a:lstStyle/>
          <a:p>
            <a:r>
              <a:rPr lang="en-US" dirty="0"/>
              <a:t>One possible issue with the fuel is fuel and cladding bonding</a:t>
            </a:r>
          </a:p>
          <a:p>
            <a:r>
              <a:rPr lang="en-US" dirty="0"/>
              <a:t>Bonding tends to occur with pellet-clad contact at high burnup and high power (pellet-clad chemical interaction or PCCI)</a:t>
            </a:r>
          </a:p>
          <a:p>
            <a:r>
              <a:rPr lang="en-US" dirty="0"/>
              <a:t>Bonding results from the inter diffusion of U-</a:t>
            </a:r>
            <a:r>
              <a:rPr lang="en-US" dirty="0" err="1"/>
              <a:t>Zr</a:t>
            </a:r>
            <a:r>
              <a:rPr lang="en-US" dirty="0"/>
              <a:t>-O</a:t>
            </a:r>
          </a:p>
          <a:p>
            <a:r>
              <a:rPr lang="en-US" dirty="0"/>
              <a:t>Bonds can also involve cesium in </a:t>
            </a:r>
            <a:r>
              <a:rPr lang="en-US" dirty="0" err="1"/>
              <a:t>uranates</a:t>
            </a:r>
            <a:r>
              <a:rPr lang="en-US" dirty="0"/>
              <a:t> and </a:t>
            </a:r>
            <a:r>
              <a:rPr lang="en-US" dirty="0" err="1"/>
              <a:t>zirconates</a:t>
            </a:r>
            <a:endParaRPr lang="en-US" dirty="0"/>
          </a:p>
          <a:p>
            <a:r>
              <a:rPr lang="en-US" dirty="0"/>
              <a:t>Bonding eliminates gas gap between pellets and cladding</a:t>
            </a:r>
          </a:p>
          <a:p>
            <a:pPr lvl="1"/>
            <a:r>
              <a:rPr lang="en-US" dirty="0"/>
              <a:t>Improves heat transfer</a:t>
            </a:r>
          </a:p>
          <a:p>
            <a:r>
              <a:rPr lang="en-US" dirty="0"/>
              <a:t>Bonding connects pellets and cladding</a:t>
            </a:r>
          </a:p>
          <a:p>
            <a:pPr lvl="1"/>
            <a:r>
              <a:rPr lang="en-US" dirty="0"/>
              <a:t>Increases PCMI</a:t>
            </a:r>
          </a:p>
          <a:p>
            <a:endParaRPr lang="en-US" dirty="0"/>
          </a:p>
        </p:txBody>
      </p:sp>
      <p:sp>
        <p:nvSpPr>
          <p:cNvPr id="4" name="Slide Number Placeholder 3">
            <a:extLst>
              <a:ext uri="{FF2B5EF4-FFF2-40B4-BE49-F238E27FC236}">
                <a16:creationId xmlns:a16="http://schemas.microsoft.com/office/drawing/2014/main" id="{DD41E4D5-10AE-C241-A117-E7B343246EB5}"/>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graphicFrame>
        <p:nvGraphicFramePr>
          <p:cNvPr id="6" name="Object 1">
            <a:extLst>
              <a:ext uri="{FF2B5EF4-FFF2-40B4-BE49-F238E27FC236}">
                <a16:creationId xmlns:a16="http://schemas.microsoft.com/office/drawing/2014/main" id="{794E6D96-E78B-654C-A3F0-1C6AE2B2752D}"/>
              </a:ext>
            </a:extLst>
          </p:cNvPr>
          <p:cNvGraphicFramePr>
            <a:graphicFrameLocks noChangeAspect="1"/>
          </p:cNvGraphicFramePr>
          <p:nvPr>
            <p:extLst>
              <p:ext uri="{D42A27DB-BD31-4B8C-83A1-F6EECF244321}">
                <p14:modId xmlns:p14="http://schemas.microsoft.com/office/powerpoint/2010/main" val="2098992326"/>
              </p:ext>
            </p:extLst>
          </p:nvPr>
        </p:nvGraphicFramePr>
        <p:xfrm>
          <a:off x="7503748" y="2370674"/>
          <a:ext cx="4565461" cy="2783793"/>
        </p:xfrm>
        <a:graphic>
          <a:graphicData uri="http://schemas.openxmlformats.org/presentationml/2006/ole">
            <mc:AlternateContent xmlns:mc="http://schemas.openxmlformats.org/markup-compatibility/2006">
              <mc:Choice xmlns:v="urn:schemas-microsoft-com:vml" Requires="v">
                <p:oleObj spid="_x0000_s2054" r:id="rId3" imgW="5316525" imgH="3580790" progId="">
                  <p:embed/>
                </p:oleObj>
              </mc:Choice>
              <mc:Fallback>
                <p:oleObj r:id="rId3" imgW="5316525" imgH="3580790" progId="">
                  <p:embed/>
                  <p:pic>
                    <p:nvPicPr>
                      <p:cNvPr id="26316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748" y="2370674"/>
                        <a:ext cx="4565461" cy="278379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0857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D314-2D29-624A-9D32-6D9977578D4E}"/>
              </a:ext>
            </a:extLst>
          </p:cNvPr>
          <p:cNvSpPr>
            <a:spLocks noGrp="1"/>
          </p:cNvSpPr>
          <p:nvPr>
            <p:ph type="title"/>
          </p:nvPr>
        </p:nvSpPr>
        <p:spPr/>
        <p:txBody>
          <a:bodyPr/>
          <a:lstStyle/>
          <a:p>
            <a:r>
              <a:rPr lang="en-US" dirty="0"/>
              <a:t>Fuel-Clad Mechanical Interaction (FCMI)</a:t>
            </a:r>
          </a:p>
        </p:txBody>
      </p:sp>
      <p:sp>
        <p:nvSpPr>
          <p:cNvPr id="3" name="Content Placeholder 2">
            <a:extLst>
              <a:ext uri="{FF2B5EF4-FFF2-40B4-BE49-F238E27FC236}">
                <a16:creationId xmlns:a16="http://schemas.microsoft.com/office/drawing/2014/main" id="{C2F6CB04-C5C8-F141-B558-88320B1BB479}"/>
              </a:ext>
            </a:extLst>
          </p:cNvPr>
          <p:cNvSpPr>
            <a:spLocks noGrp="1"/>
          </p:cNvSpPr>
          <p:nvPr>
            <p:ph idx="1"/>
          </p:nvPr>
        </p:nvSpPr>
        <p:spPr>
          <a:xfrm>
            <a:off x="609600" y="2160495"/>
            <a:ext cx="6004956" cy="4195856"/>
          </a:xfrm>
        </p:spPr>
        <p:txBody>
          <a:bodyPr>
            <a:normAutofit fontScale="92500" lnSpcReduction="20000"/>
          </a:bodyPr>
          <a:lstStyle/>
          <a:p>
            <a:r>
              <a:rPr lang="en-US" dirty="0"/>
              <a:t>Also referred to as Pellet-Clad mechanical interaction (PCMI)</a:t>
            </a:r>
          </a:p>
          <a:p>
            <a:r>
              <a:rPr lang="en-US" dirty="0"/>
              <a:t>Mechanical loading arises from interaction among pellet fragments and interaction of fragments with cladding</a:t>
            </a:r>
          </a:p>
          <a:p>
            <a:r>
              <a:rPr lang="en-US" dirty="0"/>
              <a:t>Mechanical interaction involves friction or bonding at pellet-clad interface</a:t>
            </a:r>
          </a:p>
          <a:p>
            <a:pPr lvl="1"/>
            <a:r>
              <a:rPr lang="en-US" dirty="0"/>
              <a:t>Differential thermal expansion, swelling and creep lead to contact forces in radial direction</a:t>
            </a:r>
          </a:p>
          <a:p>
            <a:pPr lvl="1"/>
            <a:r>
              <a:rPr lang="en-US" dirty="0"/>
              <a:t>Friction or bonding convert differential strains into circumferential and axial forces</a:t>
            </a:r>
          </a:p>
          <a:p>
            <a:endParaRPr lang="en-US" dirty="0"/>
          </a:p>
        </p:txBody>
      </p:sp>
      <p:sp>
        <p:nvSpPr>
          <p:cNvPr id="4" name="Slide Number Placeholder 3">
            <a:extLst>
              <a:ext uri="{FF2B5EF4-FFF2-40B4-BE49-F238E27FC236}">
                <a16:creationId xmlns:a16="http://schemas.microsoft.com/office/drawing/2014/main" id="{B5E81687-8ECA-554D-902C-58F217B33C4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grpSp>
        <p:nvGrpSpPr>
          <p:cNvPr id="5" name="Group 4">
            <a:extLst>
              <a:ext uri="{FF2B5EF4-FFF2-40B4-BE49-F238E27FC236}">
                <a16:creationId xmlns:a16="http://schemas.microsoft.com/office/drawing/2014/main" id="{3BEE1D57-EB87-BB43-8CBB-333B67BCFEAB}"/>
              </a:ext>
            </a:extLst>
          </p:cNvPr>
          <p:cNvGrpSpPr/>
          <p:nvPr/>
        </p:nvGrpSpPr>
        <p:grpSpPr>
          <a:xfrm>
            <a:off x="7154108" y="1968501"/>
            <a:ext cx="4151202" cy="4642847"/>
            <a:chOff x="539552" y="764704"/>
            <a:chExt cx="4762279" cy="5215290"/>
          </a:xfrm>
        </p:grpSpPr>
        <p:grpSp>
          <p:nvGrpSpPr>
            <p:cNvPr id="6" name="Group 5">
              <a:extLst>
                <a:ext uri="{FF2B5EF4-FFF2-40B4-BE49-F238E27FC236}">
                  <a16:creationId xmlns:a16="http://schemas.microsoft.com/office/drawing/2014/main" id="{58523DA8-4FAB-2C45-A642-EC8E7C6D73E0}"/>
                </a:ext>
              </a:extLst>
            </p:cNvPr>
            <p:cNvGrpSpPr/>
            <p:nvPr/>
          </p:nvGrpSpPr>
          <p:grpSpPr>
            <a:xfrm>
              <a:off x="539552" y="764704"/>
              <a:ext cx="4384128" cy="3127058"/>
              <a:chOff x="539552" y="764704"/>
              <a:chExt cx="4384128" cy="3127058"/>
            </a:xfrm>
          </p:grpSpPr>
          <p:pic>
            <p:nvPicPr>
              <p:cNvPr id="10" name="Picture 1">
                <a:extLst>
                  <a:ext uri="{FF2B5EF4-FFF2-40B4-BE49-F238E27FC236}">
                    <a16:creationId xmlns:a16="http://schemas.microsoft.com/office/drawing/2014/main" id="{341F5A5D-27D6-E742-A086-473F4D610BB9}"/>
                  </a:ext>
                </a:extLst>
              </p:cNvPr>
              <p:cNvPicPr>
                <a:picLocks noChangeAspect="1" noChangeArrowheads="1"/>
              </p:cNvPicPr>
              <p:nvPr/>
            </p:nvPicPr>
            <p:blipFill>
              <a:blip r:embed="rId2" cstate="print"/>
              <a:srcRect/>
              <a:stretch>
                <a:fillRect/>
              </a:stretch>
            </p:blipFill>
            <p:spPr bwMode="auto">
              <a:xfrm>
                <a:off x="539552" y="764704"/>
                <a:ext cx="4384128" cy="3127058"/>
              </a:xfrm>
              <a:prstGeom prst="rect">
                <a:avLst/>
              </a:prstGeom>
              <a:noFill/>
              <a:ln w="6350">
                <a:solidFill>
                  <a:srgbClr val="D4AD6F"/>
                </a:solidFill>
                <a:miter lim="800000"/>
                <a:headEnd/>
                <a:tailEnd/>
              </a:ln>
            </p:spPr>
          </p:pic>
          <p:sp>
            <p:nvSpPr>
              <p:cNvPr id="11" name="Rectangle 10">
                <a:extLst>
                  <a:ext uri="{FF2B5EF4-FFF2-40B4-BE49-F238E27FC236}">
                    <a16:creationId xmlns:a16="http://schemas.microsoft.com/office/drawing/2014/main" id="{71860BBE-3C45-6C4C-A5E3-B3E5370ED7B0}"/>
                  </a:ext>
                </a:extLst>
              </p:cNvPr>
              <p:cNvSpPr/>
              <p:nvPr/>
            </p:nvSpPr>
            <p:spPr>
              <a:xfrm>
                <a:off x="971600" y="3501008"/>
                <a:ext cx="1596912" cy="307777"/>
              </a:xfrm>
              <a:prstGeom prst="rect">
                <a:avLst/>
              </a:prstGeom>
            </p:spPr>
            <p:txBody>
              <a:bodyPr wrap="none">
                <a:spAutoFit/>
              </a:bodyPr>
              <a:lstStyle/>
              <a:p>
                <a:r>
                  <a:rPr lang="en-GB" sz="1400" dirty="0">
                    <a:latin typeface="Arial Narrow" pitchFamily="34" charset="0"/>
                  </a:rPr>
                  <a:t>[</a:t>
                </a:r>
                <a:r>
                  <a:rPr lang="en-GB" sz="1400" dirty="0" err="1">
                    <a:latin typeface="Arial Narrow" pitchFamily="34" charset="0"/>
                  </a:rPr>
                  <a:t>Brochard</a:t>
                </a:r>
                <a:r>
                  <a:rPr lang="en-GB" sz="1400" dirty="0">
                    <a:latin typeface="Arial Narrow" pitchFamily="34" charset="0"/>
                  </a:rPr>
                  <a:t> et al, 2001]</a:t>
                </a:r>
                <a:endParaRPr lang="en-US" sz="1400" dirty="0">
                  <a:latin typeface="Arial Narrow" pitchFamily="34" charset="0"/>
                </a:endParaRPr>
              </a:p>
            </p:txBody>
          </p:sp>
        </p:grpSp>
        <p:pic>
          <p:nvPicPr>
            <p:cNvPr id="8" name="Picture 2">
              <a:extLst>
                <a:ext uri="{FF2B5EF4-FFF2-40B4-BE49-F238E27FC236}">
                  <a16:creationId xmlns:a16="http://schemas.microsoft.com/office/drawing/2014/main" id="{DC17F5F0-F35C-FB40-9D47-EBE9A4468618}"/>
                </a:ext>
              </a:extLst>
            </p:cNvPr>
            <p:cNvPicPr>
              <a:picLocks noChangeAspect="1" noChangeArrowheads="1"/>
            </p:cNvPicPr>
            <p:nvPr/>
          </p:nvPicPr>
          <p:blipFill>
            <a:blip r:embed="rId3" cstate="print"/>
            <a:srcRect/>
            <a:stretch>
              <a:fillRect/>
            </a:stretch>
          </p:blipFill>
          <p:spPr bwMode="auto">
            <a:xfrm>
              <a:off x="539552" y="3963770"/>
              <a:ext cx="4762279" cy="2016224"/>
            </a:xfrm>
            <a:prstGeom prst="rect">
              <a:avLst/>
            </a:prstGeom>
            <a:noFill/>
            <a:ln w="6350">
              <a:solidFill>
                <a:srgbClr val="D4AD6F"/>
              </a:solidFill>
              <a:miter lim="800000"/>
              <a:headEnd/>
              <a:tailEnd/>
            </a:ln>
          </p:spPr>
        </p:pic>
      </p:grpSp>
    </p:spTree>
    <p:extLst>
      <p:ext uri="{BB962C8B-B14F-4D97-AF65-F5344CB8AC3E}">
        <p14:creationId xmlns:p14="http://schemas.microsoft.com/office/powerpoint/2010/main" val="219447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lstStyle/>
          <a:p>
            <a:r>
              <a:rPr lang="en-US" dirty="0"/>
              <a:t>Under irradiation, zirconium experiences irradiation induced hardening due to interstitial loops on the prismatic planes</a:t>
            </a:r>
          </a:p>
          <a:p>
            <a:r>
              <a:rPr lang="en-US" dirty="0"/>
              <a:t>Channels form that don’t have loops, resulting in localized deformation</a:t>
            </a:r>
          </a:p>
          <a:p>
            <a:r>
              <a:rPr lang="en-US" dirty="0"/>
              <a:t>Fatigue can be an issue for cladding, limiting reactor lifetime</a:t>
            </a:r>
          </a:p>
          <a:p>
            <a:r>
              <a:rPr lang="en-US" dirty="0"/>
              <a:t>Pellet-clad interaction (PCI) takes two forms</a:t>
            </a:r>
          </a:p>
          <a:p>
            <a:pPr lvl="1"/>
            <a:r>
              <a:rPr lang="en-US" dirty="0"/>
              <a:t>Pellet-clad chemical interaction, PCCI (bonding occurs)</a:t>
            </a:r>
          </a:p>
          <a:p>
            <a:pPr lvl="1"/>
            <a:r>
              <a:rPr lang="en-US" dirty="0"/>
              <a:t>Pellet-clad mechanical interaction, PCMI (pellet pushes and drags cladding)</a:t>
            </a:r>
          </a:p>
          <a:p>
            <a:pPr lvl="1"/>
            <a:endParaRPr lang="en-US"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144327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159-D0F7-7F4F-B408-C21E57D042AE}"/>
              </a:ext>
            </a:extLst>
          </p:cNvPr>
          <p:cNvSpPr>
            <a:spLocks noGrp="1"/>
          </p:cNvSpPr>
          <p:nvPr>
            <p:ph type="title"/>
          </p:nvPr>
        </p:nvSpPr>
        <p:spPr/>
        <p:txBody>
          <a:bodyPr/>
          <a:lstStyle/>
          <a:p>
            <a:r>
              <a:rPr lang="en-US" dirty="0"/>
              <a:t>Alloying Elements</a:t>
            </a:r>
          </a:p>
        </p:txBody>
      </p:sp>
      <p:sp>
        <p:nvSpPr>
          <p:cNvPr id="3" name="Content Placeholder 2">
            <a:extLst>
              <a:ext uri="{FF2B5EF4-FFF2-40B4-BE49-F238E27FC236}">
                <a16:creationId xmlns:a16="http://schemas.microsoft.com/office/drawing/2014/main" id="{553843FA-9FD3-C642-B2BF-10BF154AD6F3}"/>
              </a:ext>
            </a:extLst>
          </p:cNvPr>
          <p:cNvSpPr>
            <a:spLocks noGrp="1"/>
          </p:cNvSpPr>
          <p:nvPr>
            <p:ph idx="1"/>
          </p:nvPr>
        </p:nvSpPr>
        <p:spPr>
          <a:xfrm>
            <a:off x="609600" y="2160495"/>
            <a:ext cx="6739438" cy="3965670"/>
          </a:xfrm>
        </p:spPr>
        <p:txBody>
          <a:bodyPr>
            <a:normAutofit fontScale="85000" lnSpcReduction="20000"/>
          </a:bodyPr>
          <a:lstStyle/>
          <a:p>
            <a:r>
              <a:rPr lang="en-US" dirty="0"/>
              <a:t>The alloying elements impact the microstructure of the material</a:t>
            </a:r>
          </a:p>
          <a:p>
            <a:r>
              <a:rPr lang="en-US" dirty="0"/>
              <a:t>The intermetallic precipitates significantly improve the oxidation behavior</a:t>
            </a:r>
          </a:p>
          <a:p>
            <a:r>
              <a:rPr lang="en-US" dirty="0"/>
              <a:t>In Zircaloy 2, the precipitates are</a:t>
            </a:r>
          </a:p>
          <a:p>
            <a:pPr lvl="1"/>
            <a:r>
              <a:rPr lang="en-US" dirty="0" err="1"/>
              <a:t>Zr</a:t>
            </a:r>
            <a:r>
              <a:rPr lang="en-US" dirty="0"/>
              <a:t>(Cr, Fe)</a:t>
            </a:r>
            <a:r>
              <a:rPr lang="en-US" baseline="-25000" dirty="0"/>
              <a:t>2</a:t>
            </a:r>
            <a:endParaRPr lang="en-US" dirty="0"/>
          </a:p>
          <a:p>
            <a:pPr lvl="1"/>
            <a:r>
              <a:rPr lang="en-US" dirty="0"/>
              <a:t>Zr</a:t>
            </a:r>
            <a:r>
              <a:rPr lang="en-US" baseline="-25000" dirty="0"/>
              <a:t>2</a:t>
            </a:r>
            <a:r>
              <a:rPr lang="en-US" dirty="0"/>
              <a:t>(Ni, Fe)</a:t>
            </a:r>
          </a:p>
          <a:p>
            <a:r>
              <a:rPr lang="en-US" dirty="0"/>
              <a:t>In Zircaloy 4, the precipitates are </a:t>
            </a:r>
          </a:p>
          <a:p>
            <a:pPr lvl="1"/>
            <a:r>
              <a:rPr lang="en-US" dirty="0" err="1"/>
              <a:t>Zr</a:t>
            </a:r>
            <a:r>
              <a:rPr lang="en-US" dirty="0"/>
              <a:t>(Cr, Fe)</a:t>
            </a:r>
            <a:r>
              <a:rPr lang="en-US" baseline="-25000" dirty="0"/>
              <a:t>2</a:t>
            </a:r>
            <a:endParaRPr lang="en-US" dirty="0"/>
          </a:p>
          <a:p>
            <a:r>
              <a:rPr lang="en-US" dirty="0"/>
              <a:t>Phosphides (Zr</a:t>
            </a:r>
            <a:r>
              <a:rPr lang="en-US" baseline="-25000" dirty="0"/>
              <a:t>3</a:t>
            </a:r>
            <a:r>
              <a:rPr lang="en-US" dirty="0"/>
              <a:t>P) and </a:t>
            </a:r>
            <a:r>
              <a:rPr lang="en-US" dirty="0" err="1"/>
              <a:t>silicides</a:t>
            </a:r>
            <a:r>
              <a:rPr lang="en-US" dirty="0"/>
              <a:t> (Zr</a:t>
            </a:r>
            <a:r>
              <a:rPr lang="en-US" baseline="-25000" dirty="0"/>
              <a:t>3</a:t>
            </a:r>
            <a:r>
              <a:rPr lang="en-US" dirty="0"/>
              <a:t>Si) are also occasionally found</a:t>
            </a:r>
          </a:p>
          <a:p>
            <a:r>
              <a:rPr lang="en-US" dirty="0"/>
              <a:t>The precipitate distribution, size, morphology, and composition all impact the properties of the material</a:t>
            </a:r>
          </a:p>
          <a:p>
            <a:endParaRPr lang="en-US" dirty="0"/>
          </a:p>
        </p:txBody>
      </p:sp>
      <p:sp>
        <p:nvSpPr>
          <p:cNvPr id="4" name="Slide Number Placeholder 3">
            <a:extLst>
              <a:ext uri="{FF2B5EF4-FFF2-40B4-BE49-F238E27FC236}">
                <a16:creationId xmlns:a16="http://schemas.microsoft.com/office/drawing/2014/main" id="{6ED4FFEA-6820-D945-BDF1-AF9641AAB32F}"/>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a:extLst>
              <a:ext uri="{FF2B5EF4-FFF2-40B4-BE49-F238E27FC236}">
                <a16:creationId xmlns:a16="http://schemas.microsoft.com/office/drawing/2014/main" id="{31B179C0-D15A-AC4C-A9FC-A178F78AAEB1}"/>
              </a:ext>
            </a:extLst>
          </p:cNvPr>
          <p:cNvPicPr>
            <a:picLocks noChangeAspect="1"/>
          </p:cNvPicPr>
          <p:nvPr/>
        </p:nvPicPr>
        <p:blipFill>
          <a:blip r:embed="rId2"/>
          <a:stretch>
            <a:fillRect/>
          </a:stretch>
        </p:blipFill>
        <p:spPr>
          <a:xfrm>
            <a:off x="7469110" y="2585463"/>
            <a:ext cx="4543849" cy="2599956"/>
          </a:xfrm>
          <a:prstGeom prst="rect">
            <a:avLst/>
          </a:prstGeom>
        </p:spPr>
      </p:pic>
    </p:spTree>
    <p:extLst>
      <p:ext uri="{BB962C8B-B14F-4D97-AF65-F5344CB8AC3E}">
        <p14:creationId xmlns:p14="http://schemas.microsoft.com/office/powerpoint/2010/main" val="745917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BFAF-9C91-CC42-A958-04BDDC9E25A7}"/>
              </a:ext>
            </a:extLst>
          </p:cNvPr>
          <p:cNvSpPr>
            <a:spLocks noGrp="1"/>
          </p:cNvSpPr>
          <p:nvPr>
            <p:ph type="title"/>
          </p:nvPr>
        </p:nvSpPr>
        <p:spPr/>
        <p:txBody>
          <a:bodyPr/>
          <a:lstStyle/>
          <a:p>
            <a:r>
              <a:rPr lang="en-US" dirty="0"/>
              <a:t>Zirconium Phases</a:t>
            </a:r>
          </a:p>
        </p:txBody>
      </p:sp>
      <p:sp>
        <p:nvSpPr>
          <p:cNvPr id="3" name="Content Placeholder 2">
            <a:extLst>
              <a:ext uri="{FF2B5EF4-FFF2-40B4-BE49-F238E27FC236}">
                <a16:creationId xmlns:a16="http://schemas.microsoft.com/office/drawing/2014/main" id="{F7C1C893-9B69-DB4A-A83B-44166603EBB2}"/>
              </a:ext>
            </a:extLst>
          </p:cNvPr>
          <p:cNvSpPr>
            <a:spLocks noGrp="1"/>
          </p:cNvSpPr>
          <p:nvPr>
            <p:ph idx="1"/>
          </p:nvPr>
        </p:nvSpPr>
        <p:spPr>
          <a:xfrm>
            <a:off x="609600" y="2160495"/>
            <a:ext cx="5634182" cy="3965670"/>
          </a:xfrm>
        </p:spPr>
        <p:txBody>
          <a:bodyPr/>
          <a:lstStyle/>
          <a:p>
            <a:r>
              <a:rPr lang="en-GB" dirty="0">
                <a:latin typeface="Arial" charset="0"/>
                <a:cs typeface="Arial" charset="0"/>
              </a:rPr>
              <a:t>The α-</a:t>
            </a:r>
            <a:r>
              <a:rPr lang="en-GB" dirty="0" err="1">
                <a:latin typeface="Arial" charset="0"/>
                <a:cs typeface="Arial" charset="0"/>
              </a:rPr>
              <a:t>Zr</a:t>
            </a:r>
            <a:r>
              <a:rPr lang="en-GB" dirty="0">
                <a:latin typeface="Arial" charset="0"/>
                <a:cs typeface="Arial" charset="0"/>
              </a:rPr>
              <a:t> phase has a hexagonal-close-packed (HCP) structure </a:t>
            </a:r>
          </a:p>
          <a:p>
            <a:pPr lvl="1"/>
            <a:r>
              <a:rPr lang="en-GB" dirty="0">
                <a:latin typeface="Arial" charset="0"/>
                <a:cs typeface="Arial" charset="0"/>
              </a:rPr>
              <a:t>At temperatures below about 863ºC</a:t>
            </a:r>
          </a:p>
          <a:p>
            <a:pPr lvl="1"/>
            <a:r>
              <a:rPr lang="en-GB" dirty="0">
                <a:latin typeface="Arial" charset="0"/>
                <a:cs typeface="Arial" charset="0"/>
              </a:rPr>
              <a:t>Has the most desirable properties</a:t>
            </a:r>
          </a:p>
          <a:p>
            <a:r>
              <a:rPr lang="en-GB" dirty="0">
                <a:latin typeface="Arial" charset="0"/>
                <a:cs typeface="Arial" charset="0"/>
              </a:rPr>
              <a:t>The β-</a:t>
            </a:r>
            <a:r>
              <a:rPr lang="en-GB" dirty="0" err="1">
                <a:latin typeface="Arial" charset="0"/>
                <a:cs typeface="Arial" charset="0"/>
              </a:rPr>
              <a:t>Zr</a:t>
            </a:r>
            <a:r>
              <a:rPr lang="en-GB" dirty="0">
                <a:latin typeface="Arial" charset="0"/>
                <a:cs typeface="Arial" charset="0"/>
              </a:rPr>
              <a:t> phase has a body-</a:t>
            </a:r>
            <a:r>
              <a:rPr lang="en-GB" dirty="0" err="1">
                <a:latin typeface="Arial" charset="0"/>
                <a:cs typeface="Arial" charset="0"/>
              </a:rPr>
              <a:t>centered</a:t>
            </a:r>
            <a:r>
              <a:rPr lang="en-GB" dirty="0">
                <a:latin typeface="Arial" charset="0"/>
                <a:cs typeface="Arial" charset="0"/>
              </a:rPr>
              <a:t> cubic (BCC) structure</a:t>
            </a:r>
          </a:p>
          <a:p>
            <a:pPr lvl="1"/>
            <a:r>
              <a:rPr lang="en-GB" dirty="0">
                <a:latin typeface="Arial" charset="0"/>
                <a:cs typeface="Arial" charset="0"/>
              </a:rPr>
              <a:t>We try to avoid this phase</a:t>
            </a:r>
            <a:endParaRPr lang="en-US" dirty="0">
              <a:latin typeface="Arial" charset="0"/>
              <a:cs typeface="Arial" charset="0"/>
            </a:endParaRPr>
          </a:p>
          <a:p>
            <a:endParaRPr lang="en-US" dirty="0"/>
          </a:p>
        </p:txBody>
      </p:sp>
      <p:sp>
        <p:nvSpPr>
          <p:cNvPr id="4" name="Slide Number Placeholder 3">
            <a:extLst>
              <a:ext uri="{FF2B5EF4-FFF2-40B4-BE49-F238E27FC236}">
                <a16:creationId xmlns:a16="http://schemas.microsoft.com/office/drawing/2014/main" id="{08DCA0D1-7668-C241-AB28-94D5E4F78B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31A2CACA-CCEF-404C-94F7-2F2960CE1E19}"/>
              </a:ext>
            </a:extLst>
          </p:cNvPr>
          <p:cNvPicPr>
            <a:picLocks noChangeAspect="1"/>
          </p:cNvPicPr>
          <p:nvPr/>
        </p:nvPicPr>
        <p:blipFill>
          <a:blip r:embed="rId2"/>
          <a:stretch>
            <a:fillRect/>
          </a:stretch>
        </p:blipFill>
        <p:spPr>
          <a:xfrm>
            <a:off x="7168504" y="2353419"/>
            <a:ext cx="4004885" cy="3247347"/>
          </a:xfrm>
          <a:prstGeom prst="rect">
            <a:avLst/>
          </a:prstGeom>
        </p:spPr>
      </p:pic>
    </p:spTree>
    <p:extLst>
      <p:ext uri="{BB962C8B-B14F-4D97-AF65-F5344CB8AC3E}">
        <p14:creationId xmlns:p14="http://schemas.microsoft.com/office/powerpoint/2010/main" val="3120618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61BB-B0D7-BA4C-8A22-8C807301B28D}"/>
              </a:ext>
            </a:extLst>
          </p:cNvPr>
          <p:cNvSpPr>
            <a:spLocks noGrp="1"/>
          </p:cNvSpPr>
          <p:nvPr>
            <p:ph type="title"/>
          </p:nvPr>
        </p:nvSpPr>
        <p:spPr/>
        <p:txBody>
          <a:bodyPr/>
          <a:lstStyle/>
          <a:p>
            <a:r>
              <a:rPr lang="en-US" dirty="0" err="1"/>
              <a:t>Zr</a:t>
            </a:r>
            <a:r>
              <a:rPr lang="en-US" dirty="0"/>
              <a:t> Tube Fabrication</a:t>
            </a:r>
          </a:p>
        </p:txBody>
      </p:sp>
      <p:sp>
        <p:nvSpPr>
          <p:cNvPr id="3" name="Content Placeholder 2">
            <a:extLst>
              <a:ext uri="{FF2B5EF4-FFF2-40B4-BE49-F238E27FC236}">
                <a16:creationId xmlns:a16="http://schemas.microsoft.com/office/drawing/2014/main" id="{752810C5-A1EC-D34F-AE47-1B04BB330E14}"/>
              </a:ext>
            </a:extLst>
          </p:cNvPr>
          <p:cNvSpPr>
            <a:spLocks noGrp="1"/>
          </p:cNvSpPr>
          <p:nvPr>
            <p:ph idx="1"/>
          </p:nvPr>
        </p:nvSpPr>
        <p:spPr>
          <a:xfrm>
            <a:off x="609599" y="2160495"/>
            <a:ext cx="6132945" cy="3965670"/>
          </a:xfrm>
        </p:spPr>
        <p:txBody>
          <a:bodyPr>
            <a:normAutofit fontScale="77500" lnSpcReduction="20000"/>
          </a:bodyPr>
          <a:lstStyle/>
          <a:p>
            <a:r>
              <a:rPr lang="en-US" dirty="0"/>
              <a:t>The cladding tubes are fabricated using various processes that SEVERELY deform the material</a:t>
            </a:r>
          </a:p>
          <a:p>
            <a:r>
              <a:rPr lang="en-US" dirty="0"/>
              <a:t>The severe plastic deformation causes significant dislocation hardening, that can make the tube material too brittle</a:t>
            </a:r>
          </a:p>
          <a:p>
            <a:r>
              <a:rPr lang="en-US" dirty="0"/>
              <a:t>Plastic deformation along slip planes results in reorientation of the grains</a:t>
            </a:r>
          </a:p>
          <a:p>
            <a:r>
              <a:rPr lang="en-US" dirty="0"/>
              <a:t>The properties of the material are controlled by heat treatment</a:t>
            </a:r>
          </a:p>
          <a:p>
            <a:r>
              <a:rPr lang="en-US" dirty="0"/>
              <a:t>Raising the temperature, but below 863°C, anneals the sample to reduce cold work (stress-relieved)</a:t>
            </a:r>
          </a:p>
          <a:p>
            <a:r>
              <a:rPr lang="en-US" dirty="0"/>
              <a:t>Raising the temperature above 863°C changes to the β phase. They then quench the sample to create a random texture in the α phase</a:t>
            </a:r>
          </a:p>
        </p:txBody>
      </p:sp>
      <p:sp>
        <p:nvSpPr>
          <p:cNvPr id="4" name="Slide Number Placeholder 3">
            <a:extLst>
              <a:ext uri="{FF2B5EF4-FFF2-40B4-BE49-F238E27FC236}">
                <a16:creationId xmlns:a16="http://schemas.microsoft.com/office/drawing/2014/main" id="{D0D1D519-E2A7-8C4E-987C-5BFDD33EE74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8511FD9A-0168-BA4B-91BC-18F18FAAA8EA}"/>
              </a:ext>
            </a:extLst>
          </p:cNvPr>
          <p:cNvPicPr>
            <a:picLocks noChangeAspect="1"/>
          </p:cNvPicPr>
          <p:nvPr/>
        </p:nvPicPr>
        <p:blipFill>
          <a:blip r:embed="rId2"/>
          <a:stretch>
            <a:fillRect/>
          </a:stretch>
        </p:blipFill>
        <p:spPr>
          <a:xfrm>
            <a:off x="6856756" y="1968501"/>
            <a:ext cx="4289035" cy="4209185"/>
          </a:xfrm>
          <a:prstGeom prst="rect">
            <a:avLst/>
          </a:prstGeom>
        </p:spPr>
      </p:pic>
    </p:spTree>
    <p:extLst>
      <p:ext uri="{BB962C8B-B14F-4D97-AF65-F5344CB8AC3E}">
        <p14:creationId xmlns:p14="http://schemas.microsoft.com/office/powerpoint/2010/main" val="650434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011-3A17-2142-932B-B36DF7C0FBCB}"/>
              </a:ext>
            </a:extLst>
          </p:cNvPr>
          <p:cNvSpPr>
            <a:spLocks noGrp="1"/>
          </p:cNvSpPr>
          <p:nvPr>
            <p:ph type="title"/>
          </p:nvPr>
        </p:nvSpPr>
        <p:spPr/>
        <p:txBody>
          <a:bodyPr/>
          <a:lstStyle/>
          <a:p>
            <a:r>
              <a:rPr lang="en-US" dirty="0" err="1"/>
              <a:t>Zr</a:t>
            </a:r>
            <a:r>
              <a:rPr lang="en-US" dirty="0"/>
              <a:t> alloy microstructures</a:t>
            </a:r>
          </a:p>
        </p:txBody>
      </p:sp>
      <p:sp>
        <p:nvSpPr>
          <p:cNvPr id="4" name="Slide Number Placeholder 3">
            <a:extLst>
              <a:ext uri="{FF2B5EF4-FFF2-40B4-BE49-F238E27FC236}">
                <a16:creationId xmlns:a16="http://schemas.microsoft.com/office/drawing/2014/main" id="{A2747340-2D7E-784F-BF64-D8D17CD6AE0F}"/>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grpSp>
        <p:nvGrpSpPr>
          <p:cNvPr id="5" name="Group 4">
            <a:extLst>
              <a:ext uri="{FF2B5EF4-FFF2-40B4-BE49-F238E27FC236}">
                <a16:creationId xmlns:a16="http://schemas.microsoft.com/office/drawing/2014/main" id="{A3433BFA-34FD-DA42-89B6-108C774EAD2E}"/>
              </a:ext>
            </a:extLst>
          </p:cNvPr>
          <p:cNvGrpSpPr/>
          <p:nvPr/>
        </p:nvGrpSpPr>
        <p:grpSpPr>
          <a:xfrm>
            <a:off x="2412779" y="2170462"/>
            <a:ext cx="7366441" cy="4368451"/>
            <a:chOff x="908216" y="1946866"/>
            <a:chExt cx="7366441" cy="4368451"/>
          </a:xfrm>
        </p:grpSpPr>
        <p:pic>
          <p:nvPicPr>
            <p:cNvPr id="6" name="Picture 5">
              <a:extLst>
                <a:ext uri="{FF2B5EF4-FFF2-40B4-BE49-F238E27FC236}">
                  <a16:creationId xmlns:a16="http://schemas.microsoft.com/office/drawing/2014/main" id="{AD42E7AE-42F3-7D43-AD7B-CF09C319E2B1}"/>
                </a:ext>
              </a:extLst>
            </p:cNvPr>
            <p:cNvPicPr>
              <a:picLocks noChangeAspect="1"/>
            </p:cNvPicPr>
            <p:nvPr/>
          </p:nvPicPr>
          <p:blipFill>
            <a:blip r:embed="rId2"/>
            <a:stretch>
              <a:fillRect/>
            </a:stretch>
          </p:blipFill>
          <p:spPr>
            <a:xfrm>
              <a:off x="1051878" y="2346152"/>
              <a:ext cx="7166369" cy="3969165"/>
            </a:xfrm>
            <a:prstGeom prst="rect">
              <a:avLst/>
            </a:prstGeom>
          </p:spPr>
        </p:pic>
        <p:sp>
          <p:nvSpPr>
            <p:cNvPr id="7" name="TextBox 6">
              <a:extLst>
                <a:ext uri="{FF2B5EF4-FFF2-40B4-BE49-F238E27FC236}">
                  <a16:creationId xmlns:a16="http://schemas.microsoft.com/office/drawing/2014/main" id="{0C060F2B-A411-8246-A426-4E87E60B3FC6}"/>
                </a:ext>
              </a:extLst>
            </p:cNvPr>
            <p:cNvSpPr txBox="1"/>
            <p:nvPr/>
          </p:nvSpPr>
          <p:spPr>
            <a:xfrm>
              <a:off x="908216" y="1949407"/>
              <a:ext cx="3374429" cy="369332"/>
            </a:xfrm>
            <a:prstGeom prst="rect">
              <a:avLst/>
            </a:prstGeom>
            <a:noFill/>
          </p:spPr>
          <p:txBody>
            <a:bodyPr wrap="square" rtlCol="0">
              <a:spAutoFit/>
            </a:bodyPr>
            <a:lstStyle/>
            <a:p>
              <a:pPr algn="ctr"/>
              <a:r>
                <a:rPr lang="en-US" i="1" dirty="0"/>
                <a:t>Fully recrystallized after quench</a:t>
              </a:r>
            </a:p>
          </p:txBody>
        </p:sp>
        <p:sp>
          <p:nvSpPr>
            <p:cNvPr id="8" name="TextBox 7">
              <a:extLst>
                <a:ext uri="{FF2B5EF4-FFF2-40B4-BE49-F238E27FC236}">
                  <a16:creationId xmlns:a16="http://schemas.microsoft.com/office/drawing/2014/main" id="{5A6B1839-6D02-334D-8442-DE6551B543D5}"/>
                </a:ext>
              </a:extLst>
            </p:cNvPr>
            <p:cNvSpPr txBox="1"/>
            <p:nvPr/>
          </p:nvSpPr>
          <p:spPr>
            <a:xfrm>
              <a:off x="4900228" y="1946866"/>
              <a:ext cx="3374429" cy="369332"/>
            </a:xfrm>
            <a:prstGeom prst="rect">
              <a:avLst/>
            </a:prstGeom>
            <a:noFill/>
          </p:spPr>
          <p:txBody>
            <a:bodyPr wrap="square" rtlCol="0">
              <a:spAutoFit/>
            </a:bodyPr>
            <a:lstStyle/>
            <a:p>
              <a:pPr algn="ctr"/>
              <a:r>
                <a:rPr lang="en-US" i="1" dirty="0"/>
                <a:t>Stress-relieved microstructure</a:t>
              </a:r>
            </a:p>
          </p:txBody>
        </p:sp>
      </p:grpSp>
    </p:spTree>
    <p:extLst>
      <p:ext uri="{BB962C8B-B14F-4D97-AF65-F5344CB8AC3E}">
        <p14:creationId xmlns:p14="http://schemas.microsoft.com/office/powerpoint/2010/main" val="2801890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1032-92E3-8D4C-B568-E3664150F533}"/>
              </a:ext>
            </a:extLst>
          </p:cNvPr>
          <p:cNvSpPr>
            <a:spLocks noGrp="1"/>
          </p:cNvSpPr>
          <p:nvPr>
            <p:ph type="title"/>
          </p:nvPr>
        </p:nvSpPr>
        <p:spPr/>
        <p:txBody>
          <a:bodyPr/>
          <a:lstStyle/>
          <a:p>
            <a:r>
              <a:rPr lang="en-US" dirty="0"/>
              <a:t>Zirconium Creep and Growth</a:t>
            </a:r>
          </a:p>
        </p:txBody>
      </p:sp>
      <p:sp>
        <p:nvSpPr>
          <p:cNvPr id="3" name="Content Placeholder 2">
            <a:extLst>
              <a:ext uri="{FF2B5EF4-FFF2-40B4-BE49-F238E27FC236}">
                <a16:creationId xmlns:a16="http://schemas.microsoft.com/office/drawing/2014/main" id="{50C68D41-F74A-B643-8A24-25C2872B9151}"/>
              </a:ext>
            </a:extLst>
          </p:cNvPr>
          <p:cNvSpPr>
            <a:spLocks noGrp="1"/>
          </p:cNvSpPr>
          <p:nvPr>
            <p:ph idx="1"/>
          </p:nvPr>
        </p:nvSpPr>
        <p:spPr>
          <a:xfrm>
            <a:off x="609600" y="2160495"/>
            <a:ext cx="5449455" cy="3965670"/>
          </a:xfrm>
        </p:spPr>
        <p:txBody>
          <a:bodyPr>
            <a:normAutofit fontScale="85000" lnSpcReduction="10000"/>
          </a:bodyPr>
          <a:lstStyle/>
          <a:p>
            <a:r>
              <a:rPr lang="en-US" dirty="0"/>
              <a:t>The cladding undergoes a very large amount of irradiation during its life, the main effects are: </a:t>
            </a:r>
          </a:p>
          <a:p>
            <a:pPr lvl="1"/>
            <a:r>
              <a:rPr lang="en-US" dirty="0"/>
              <a:t>Interstitial loops form on prism planes</a:t>
            </a:r>
          </a:p>
          <a:p>
            <a:pPr lvl="1"/>
            <a:r>
              <a:rPr lang="en-US" dirty="0"/>
              <a:t>Later in the reactor exposure, vacancy loops form on the basal plane</a:t>
            </a:r>
          </a:p>
          <a:p>
            <a:r>
              <a:rPr lang="en-US" dirty="0"/>
              <a:t>The overall number of displacements to the cladding can be calculated with the NRT model to be ~ 8 x 10-8 </a:t>
            </a:r>
            <a:r>
              <a:rPr lang="en-US" dirty="0" err="1"/>
              <a:t>dpa</a:t>
            </a:r>
            <a:r>
              <a:rPr lang="en-US" dirty="0"/>
              <a:t>/s, which, over 3 years exposure gives a total of ~ 8 </a:t>
            </a:r>
            <a:r>
              <a:rPr lang="en-US" dirty="0" err="1"/>
              <a:t>dpa</a:t>
            </a:r>
            <a:r>
              <a:rPr lang="en-US" dirty="0"/>
              <a:t> (every atom in the solid is displaced on the average eight times)</a:t>
            </a:r>
          </a:p>
          <a:p>
            <a:endParaRPr lang="en-US" dirty="0"/>
          </a:p>
          <a:p>
            <a:endParaRPr lang="en-US" dirty="0"/>
          </a:p>
        </p:txBody>
      </p:sp>
      <p:sp>
        <p:nvSpPr>
          <p:cNvPr id="4" name="Slide Number Placeholder 3">
            <a:extLst>
              <a:ext uri="{FF2B5EF4-FFF2-40B4-BE49-F238E27FC236}">
                <a16:creationId xmlns:a16="http://schemas.microsoft.com/office/drawing/2014/main" id="{1B2B577D-B750-DF4D-89BD-5E992BB2F90A}"/>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2">
            <a:extLst>
              <a:ext uri="{FF2B5EF4-FFF2-40B4-BE49-F238E27FC236}">
                <a16:creationId xmlns:a16="http://schemas.microsoft.com/office/drawing/2014/main" id="{8749424C-6CBE-4548-82E5-435802B10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12279" y="2160495"/>
            <a:ext cx="5557956" cy="3613580"/>
          </a:xfrm>
          <a:prstGeom prst="rect">
            <a:avLst/>
          </a:prstGeom>
        </p:spPr>
      </p:pic>
    </p:spTree>
    <p:extLst>
      <p:ext uri="{BB962C8B-B14F-4D97-AF65-F5344CB8AC3E}">
        <p14:creationId xmlns:p14="http://schemas.microsoft.com/office/powerpoint/2010/main" val="66806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F262-14E8-234B-8CD5-724C17EDFA0F}"/>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46C8E89C-2128-FF47-AA80-CC65F5DDEA5B}"/>
              </a:ext>
            </a:extLst>
          </p:cNvPr>
          <p:cNvSpPr>
            <a:spLocks noGrp="1"/>
          </p:cNvSpPr>
          <p:nvPr>
            <p:ph idx="1"/>
          </p:nvPr>
        </p:nvSpPr>
        <p:spPr>
          <a:xfrm>
            <a:off x="609600" y="2160495"/>
            <a:ext cx="5523345" cy="3965670"/>
          </a:xfrm>
        </p:spPr>
        <p:txBody>
          <a:bodyPr>
            <a:normAutofit fontScale="85000" lnSpcReduction="10000"/>
          </a:bodyPr>
          <a:lstStyle/>
          <a:p>
            <a:r>
              <a:rPr lang="en-US" dirty="0"/>
              <a:t>Irradiation growth results from material anisotropy</a:t>
            </a:r>
          </a:p>
          <a:p>
            <a:r>
              <a:rPr lang="en-US" dirty="0"/>
              <a:t>There must be anisotropy in the defect behavior within the unit cell</a:t>
            </a:r>
          </a:p>
          <a:p>
            <a:r>
              <a:rPr lang="en-US" dirty="0"/>
              <a:t>There also must be a texture formed in the grain orientations</a:t>
            </a:r>
          </a:p>
          <a:p>
            <a:r>
              <a:rPr lang="en-US" dirty="0"/>
              <a:t>Interstitial loops form on pyramidal planes, causing shrinkage along the center axis</a:t>
            </a:r>
          </a:p>
          <a:p>
            <a:r>
              <a:rPr lang="en-US" dirty="0"/>
              <a:t>Later, vacancy loops form on basal planes, making it even worse</a:t>
            </a:r>
          </a:p>
          <a:p>
            <a:r>
              <a:rPr lang="en-US" dirty="0"/>
              <a:t>The result is a change in shape, shrinking in the 0001 direction and expanding in the pyramidal direction</a:t>
            </a:r>
          </a:p>
          <a:p>
            <a:endParaRPr lang="en-US" dirty="0"/>
          </a:p>
        </p:txBody>
      </p:sp>
      <p:sp>
        <p:nvSpPr>
          <p:cNvPr id="4" name="Slide Number Placeholder 3">
            <a:extLst>
              <a:ext uri="{FF2B5EF4-FFF2-40B4-BE49-F238E27FC236}">
                <a16:creationId xmlns:a16="http://schemas.microsoft.com/office/drawing/2014/main" id="{D4DA5109-44E4-5841-A5AC-BDF65CD070E8}"/>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22" name="Picture 21">
            <a:extLst>
              <a:ext uri="{FF2B5EF4-FFF2-40B4-BE49-F238E27FC236}">
                <a16:creationId xmlns:a16="http://schemas.microsoft.com/office/drawing/2014/main" id="{3868DCDE-02B9-DA44-B86D-88CE397D476F}"/>
              </a:ext>
            </a:extLst>
          </p:cNvPr>
          <p:cNvPicPr>
            <a:picLocks noChangeAspect="1"/>
          </p:cNvPicPr>
          <p:nvPr/>
        </p:nvPicPr>
        <p:blipFill>
          <a:blip r:embed="rId2"/>
          <a:stretch>
            <a:fillRect/>
          </a:stretch>
        </p:blipFill>
        <p:spPr>
          <a:xfrm>
            <a:off x="7490837" y="1673282"/>
            <a:ext cx="3103418" cy="2770909"/>
          </a:xfrm>
          <a:prstGeom prst="rect">
            <a:avLst/>
          </a:prstGeom>
        </p:spPr>
      </p:pic>
      <p:pic>
        <p:nvPicPr>
          <p:cNvPr id="23" name="Picture 22">
            <a:extLst>
              <a:ext uri="{FF2B5EF4-FFF2-40B4-BE49-F238E27FC236}">
                <a16:creationId xmlns:a16="http://schemas.microsoft.com/office/drawing/2014/main" id="{6F279BBC-401D-5441-A496-55424AB6AE9E}"/>
              </a:ext>
            </a:extLst>
          </p:cNvPr>
          <p:cNvPicPr>
            <a:picLocks noChangeAspect="1"/>
          </p:cNvPicPr>
          <p:nvPr/>
        </p:nvPicPr>
        <p:blipFill>
          <a:blip r:embed="rId3"/>
          <a:stretch>
            <a:fillRect/>
          </a:stretch>
        </p:blipFill>
        <p:spPr>
          <a:xfrm rot="16200000">
            <a:off x="7903904" y="3430904"/>
            <a:ext cx="2277285" cy="4303859"/>
          </a:xfrm>
          <a:prstGeom prst="rect">
            <a:avLst/>
          </a:prstGeom>
        </p:spPr>
      </p:pic>
    </p:spTree>
    <p:extLst>
      <p:ext uri="{BB962C8B-B14F-4D97-AF65-F5344CB8AC3E}">
        <p14:creationId xmlns:p14="http://schemas.microsoft.com/office/powerpoint/2010/main" val="111319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7B6D-FB25-8545-BC99-BA389E60B171}"/>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B8669D6B-FA7D-2C4C-A6CA-7F7C85737E43}"/>
              </a:ext>
            </a:extLst>
          </p:cNvPr>
          <p:cNvSpPr>
            <a:spLocks noGrp="1"/>
          </p:cNvSpPr>
          <p:nvPr>
            <p:ph idx="1"/>
          </p:nvPr>
        </p:nvSpPr>
        <p:spPr>
          <a:xfrm>
            <a:off x="609600" y="2160495"/>
            <a:ext cx="5006109" cy="3965670"/>
          </a:xfrm>
        </p:spPr>
        <p:txBody>
          <a:bodyPr>
            <a:normAutofit fontScale="92500" lnSpcReduction="20000"/>
          </a:bodyPr>
          <a:lstStyle/>
          <a:p>
            <a:r>
              <a:rPr lang="en-US" dirty="0"/>
              <a:t>Three stages of irradiation growth</a:t>
            </a:r>
          </a:p>
          <a:p>
            <a:pPr lvl="1"/>
            <a:r>
              <a:rPr lang="en-US" dirty="0"/>
              <a:t>Initial rapid growth to small strains</a:t>
            </a:r>
          </a:p>
          <a:p>
            <a:pPr lvl="1"/>
            <a:r>
              <a:rPr lang="en-US" dirty="0"/>
              <a:t>Slow growth, gets skipped in cold worked material</a:t>
            </a:r>
          </a:p>
          <a:p>
            <a:pPr lvl="1"/>
            <a:r>
              <a:rPr lang="en-US" dirty="0"/>
              <a:t>Accelerated or breakaway growth, caused by formation of vacancy loops on the basal plane</a:t>
            </a:r>
          </a:p>
          <a:p>
            <a:r>
              <a:rPr lang="en-US" dirty="0"/>
              <a:t>Irradiation growth is affected by:</a:t>
            </a:r>
          </a:p>
          <a:p>
            <a:pPr lvl="1">
              <a:lnSpc>
                <a:spcPct val="90000"/>
              </a:lnSpc>
            </a:pPr>
            <a:r>
              <a:rPr lang="en-US" dirty="0">
                <a:latin typeface="Arial" charset="0"/>
                <a:cs typeface="Arial" charset="0"/>
              </a:rPr>
              <a:t>Fluence, Cold work, Texture, Irradiation temperature, Material chemistry, Hydrogen effects</a:t>
            </a:r>
          </a:p>
          <a:p>
            <a:pPr lvl="1"/>
            <a:endParaRPr lang="en-US" dirty="0"/>
          </a:p>
          <a:p>
            <a:endParaRPr lang="en-US" dirty="0"/>
          </a:p>
        </p:txBody>
      </p:sp>
      <p:sp>
        <p:nvSpPr>
          <p:cNvPr id="4" name="Slide Number Placeholder 3">
            <a:extLst>
              <a:ext uri="{FF2B5EF4-FFF2-40B4-BE49-F238E27FC236}">
                <a16:creationId xmlns:a16="http://schemas.microsoft.com/office/drawing/2014/main" id="{619F9172-9A74-3744-A31B-D63AFBFA0E2B}"/>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76BB6410-CF6C-1F4F-B7CB-833996819988}"/>
              </a:ext>
            </a:extLst>
          </p:cNvPr>
          <p:cNvPicPr>
            <a:picLocks noChangeAspect="1"/>
          </p:cNvPicPr>
          <p:nvPr/>
        </p:nvPicPr>
        <p:blipFill>
          <a:blip r:embed="rId2"/>
          <a:stretch>
            <a:fillRect/>
          </a:stretch>
        </p:blipFill>
        <p:spPr>
          <a:xfrm>
            <a:off x="6007943" y="2270464"/>
            <a:ext cx="5574457" cy="3745732"/>
          </a:xfrm>
          <a:prstGeom prst="rect">
            <a:avLst/>
          </a:prstGeom>
        </p:spPr>
      </p:pic>
    </p:spTree>
    <p:extLst>
      <p:ext uri="{BB962C8B-B14F-4D97-AF65-F5344CB8AC3E}">
        <p14:creationId xmlns:p14="http://schemas.microsoft.com/office/powerpoint/2010/main" val="2140410601"/>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4436</TotalTime>
  <Words>1619</Words>
  <Application>Microsoft Macintosh PowerPoint</Application>
  <PresentationFormat>Widescreen</PresentationFormat>
  <Paragraphs>177</Paragraphs>
  <Slides>25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25</vt:i4>
      </vt:variant>
    </vt:vector>
  </HeadingPairs>
  <TitlesOfParts>
    <vt:vector size="32" baseType="lpstr">
      <vt:lpstr>ＭＳ Ｐゴシック</vt:lpstr>
      <vt:lpstr>Arial</vt:lpstr>
      <vt:lpstr>Arial Narrow</vt:lpstr>
      <vt:lpstr>Calibri</vt:lpstr>
      <vt:lpstr>Symbol</vt:lpstr>
      <vt:lpstr>Wingdings</vt:lpstr>
      <vt:lpstr>NCStateU-horizontal-left-logo</vt:lpstr>
      <vt:lpstr>Zirconium Cladding</vt:lpstr>
      <vt:lpstr>Last time</vt:lpstr>
      <vt:lpstr>Alloying Elements</vt:lpstr>
      <vt:lpstr>Zirconium Phases</vt:lpstr>
      <vt:lpstr>Zr Tube Fabrication</vt:lpstr>
      <vt:lpstr>Zr alloy microstructures</vt:lpstr>
      <vt:lpstr>Zirconium Creep and Growth</vt:lpstr>
      <vt:lpstr>Irradiation Growth</vt:lpstr>
      <vt:lpstr>Irradiation Growth</vt:lpstr>
      <vt:lpstr>Irradiation Growth</vt:lpstr>
      <vt:lpstr>Creep</vt:lpstr>
      <vt:lpstr>Creep Example</vt:lpstr>
      <vt:lpstr>Creep</vt:lpstr>
      <vt:lpstr>Zirconium Hydrides</vt:lpstr>
      <vt:lpstr>Summary of Creep and Irradiation Growth</vt:lpstr>
      <vt:lpstr>Mechanical Behavior of Zr Cladding</vt:lpstr>
      <vt:lpstr>Irradiation Hardening</vt:lpstr>
      <vt:lpstr>Dislocation Channels</vt:lpstr>
      <vt:lpstr>Dislocation Channels</vt:lpstr>
      <vt:lpstr>Fatigue</vt:lpstr>
      <vt:lpstr>Zr Fatigue</vt:lpstr>
      <vt:lpstr>Stress Corrosion Cracking (SCC)</vt:lpstr>
      <vt:lpstr>Fuel-Clad Chemical Interaction (FCCI)</vt:lpstr>
      <vt:lpstr>Fuel-Clad Mechanical Interaction (FCMI)</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 Beeler</cp:lastModifiedBy>
  <cp:revision>57</cp:revision>
  <dcterms:created xsi:type="dcterms:W3CDTF">2020-02-19T20:03:05Z</dcterms:created>
  <dcterms:modified xsi:type="dcterms:W3CDTF">2020-04-02T15:29:38Z</dcterms:modified>
</cp:coreProperties>
</file>